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4.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5.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31" r:id="rId3"/>
    <p:sldMasterId id="2147483762" r:id="rId4"/>
    <p:sldMasterId id="2147483793" r:id="rId5"/>
    <p:sldMasterId id="2147483824" r:id="rId6"/>
  </p:sldMasterIdLst>
  <p:notesMasterIdLst>
    <p:notesMasterId r:id="rId50"/>
  </p:notesMasterIdLst>
  <p:handoutMasterIdLst>
    <p:handoutMasterId r:id="rId51"/>
  </p:handoutMasterIdLst>
  <p:sldIdLst>
    <p:sldId id="266" r:id="rId7"/>
    <p:sldId id="264" r:id="rId8"/>
    <p:sldId id="265" r:id="rId9"/>
    <p:sldId id="318" r:id="rId10"/>
    <p:sldId id="332" r:id="rId11"/>
    <p:sldId id="330" r:id="rId12"/>
    <p:sldId id="349" r:id="rId13"/>
    <p:sldId id="344" r:id="rId14"/>
    <p:sldId id="331" r:id="rId15"/>
    <p:sldId id="345" r:id="rId16"/>
    <p:sldId id="303" r:id="rId17"/>
    <p:sldId id="342" r:id="rId18"/>
    <p:sldId id="329" r:id="rId19"/>
    <p:sldId id="284" r:id="rId20"/>
    <p:sldId id="291" r:id="rId21"/>
    <p:sldId id="301" r:id="rId22"/>
    <p:sldId id="304" r:id="rId23"/>
    <p:sldId id="310" r:id="rId24"/>
    <p:sldId id="312" r:id="rId25"/>
    <p:sldId id="313" r:id="rId26"/>
    <p:sldId id="335" r:id="rId27"/>
    <p:sldId id="336" r:id="rId28"/>
    <p:sldId id="339" r:id="rId29"/>
    <p:sldId id="341" r:id="rId30"/>
    <p:sldId id="324" r:id="rId31"/>
    <p:sldId id="325" r:id="rId32"/>
    <p:sldId id="323" r:id="rId33"/>
    <p:sldId id="285" r:id="rId34"/>
    <p:sldId id="294" r:id="rId35"/>
    <p:sldId id="314" r:id="rId36"/>
    <p:sldId id="315" r:id="rId37"/>
    <p:sldId id="316" r:id="rId38"/>
    <p:sldId id="317" r:id="rId39"/>
    <p:sldId id="258" r:id="rId40"/>
    <p:sldId id="346" r:id="rId41"/>
    <p:sldId id="347" r:id="rId42"/>
    <p:sldId id="348" r:id="rId43"/>
    <p:sldId id="319" r:id="rId44"/>
    <p:sldId id="328" r:id="rId45"/>
    <p:sldId id="320" r:id="rId46"/>
    <p:sldId id="322" r:id="rId47"/>
    <p:sldId id="321" r:id="rId48"/>
    <p:sldId id="288" r:id="rId4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s" id="{459E2E5D-FCF9-45B0-825F-3F0E3D5542CE}">
          <p14:sldIdLst>
            <p14:sldId id="266"/>
          </p14:sldIdLst>
        </p14:section>
        <p14:section name="sommaire" id="{AF974EF0-0F4D-465A-BF26-A8C9F9292B5D}">
          <p14:sldIdLst>
            <p14:sldId id="264"/>
          </p14:sldIdLst>
        </p14:section>
        <p14:section name="slides génériques" id="{8B0013E9-FAA7-4843-8B5F-D6F25C4E8CFF}">
          <p14:sldIdLst>
            <p14:sldId id="265"/>
            <p14:sldId id="318"/>
            <p14:sldId id="332"/>
            <p14:sldId id="330"/>
            <p14:sldId id="349"/>
            <p14:sldId id="344"/>
            <p14:sldId id="331"/>
            <p14:sldId id="345"/>
            <p14:sldId id="303"/>
            <p14:sldId id="342"/>
            <p14:sldId id="329"/>
            <p14:sldId id="284"/>
            <p14:sldId id="291"/>
            <p14:sldId id="301"/>
            <p14:sldId id="304"/>
            <p14:sldId id="310"/>
            <p14:sldId id="312"/>
            <p14:sldId id="313"/>
            <p14:sldId id="335"/>
            <p14:sldId id="336"/>
            <p14:sldId id="339"/>
            <p14:sldId id="341"/>
            <p14:sldId id="324"/>
            <p14:sldId id="325"/>
            <p14:sldId id="323"/>
            <p14:sldId id="285"/>
            <p14:sldId id="294"/>
            <p14:sldId id="314"/>
            <p14:sldId id="315"/>
            <p14:sldId id="316"/>
            <p14:sldId id="317"/>
            <p14:sldId id="258"/>
            <p14:sldId id="346"/>
            <p14:sldId id="347"/>
            <p14:sldId id="348"/>
            <p14:sldId id="319"/>
            <p14:sldId id="328"/>
            <p14:sldId id="320"/>
            <p14:sldId id="322"/>
            <p14:sldId id="321"/>
            <p14:sldId id="288"/>
          </p14:sldIdLst>
        </p14:section>
      </p14:sectionLst>
    </p:ext>
    <p:ext uri="{EFAFB233-063F-42B5-8137-9DF3F51BA10A}">
      <p15:sldGuideLst xmlns=""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100"/>
    <a:srgbClr val="FF822D"/>
    <a:srgbClr val="FF6600"/>
    <a:srgbClr val="669900"/>
    <a:srgbClr val="7DBC00"/>
    <a:srgbClr val="99CC00"/>
    <a:srgbClr val="33CC33"/>
    <a:srgbClr val="EEB500"/>
    <a:srgbClr val="0C41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8" autoAdjust="0"/>
    <p:restoredTop sz="93852" autoAdjust="0"/>
  </p:normalViewPr>
  <p:slideViewPr>
    <p:cSldViewPr snapToGrid="0" showGuides="1">
      <p:cViewPr>
        <p:scale>
          <a:sx n="90" d="100"/>
          <a:sy n="90" d="100"/>
        </p:scale>
        <p:origin x="-426" y="-600"/>
      </p:cViewPr>
      <p:guideLst>
        <p:guide orient="horz" pos="2160"/>
        <p:guide pos="3840"/>
      </p:guideLst>
    </p:cSldViewPr>
  </p:slideViewPr>
  <p:outlineViewPr>
    <p:cViewPr>
      <p:scale>
        <a:sx n="33" d="100"/>
        <a:sy n="33" d="100"/>
      </p:scale>
      <p:origin x="48" y="84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4" d="100"/>
          <a:sy n="84" d="100"/>
        </p:scale>
        <p:origin x="315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BCC9FEC9-2CDD-134F-840A-8F57484A29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EC13CF4C-D8D8-324F-AFA7-772950C224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AB692F-B762-CF4B-A8A8-22AAB26BA03B}" type="datetimeFigureOut">
              <a:rPr lang="fr-FR" smtClean="0"/>
              <a:t>02/12/2021</a:t>
            </a:fld>
            <a:endParaRPr lang="fr-FR"/>
          </a:p>
        </p:txBody>
      </p:sp>
      <p:sp>
        <p:nvSpPr>
          <p:cNvPr id="4" name="Espace réservé du pied de page 3">
            <a:extLst>
              <a:ext uri="{FF2B5EF4-FFF2-40B4-BE49-F238E27FC236}">
                <a16:creationId xmlns="" xmlns:a16="http://schemas.microsoft.com/office/drawing/2014/main" id="{EC31A6AC-A6A7-3248-B6E6-95946088A4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D802CA66-22E3-C34E-89C6-B4B2A67C39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F41BAA-598B-594C-8490-B89944D016A3}" type="slidenum">
              <a:rPr lang="fr-FR" smtClean="0"/>
              <a:t>‹N°›</a:t>
            </a:fld>
            <a:endParaRPr lang="fr-FR"/>
          </a:p>
        </p:txBody>
      </p:sp>
    </p:spTree>
    <p:extLst>
      <p:ext uri="{BB962C8B-B14F-4D97-AF65-F5344CB8AC3E}">
        <p14:creationId xmlns:p14="http://schemas.microsoft.com/office/powerpoint/2010/main" val="379362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3A9EE-EAD2-0C48-AEF4-C2D4DC6DFEA0}" type="datetimeFigureOut">
              <a:rPr lang="fr-FR" smtClean="0"/>
              <a:t>02/12/2021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3AB8B-6D17-C244-B144-C2D3D1B3AB3D}" type="slidenum">
              <a:rPr lang="fr-FR" smtClean="0"/>
              <a:t>‹N°›</a:t>
            </a:fld>
            <a:endParaRPr lang="fr-FR"/>
          </a:p>
        </p:txBody>
      </p:sp>
    </p:spTree>
    <p:extLst>
      <p:ext uri="{BB962C8B-B14F-4D97-AF65-F5344CB8AC3E}">
        <p14:creationId xmlns:p14="http://schemas.microsoft.com/office/powerpoint/2010/main" val="211359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a:t>
            </a:fld>
            <a:endParaRPr lang="fr-FR"/>
          </a:p>
        </p:txBody>
      </p:sp>
    </p:spTree>
    <p:extLst>
      <p:ext uri="{BB962C8B-B14F-4D97-AF65-F5344CB8AC3E}">
        <p14:creationId xmlns:p14="http://schemas.microsoft.com/office/powerpoint/2010/main" val="34057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3</a:t>
            </a:fld>
            <a:endParaRPr lang="fr-FR"/>
          </a:p>
        </p:txBody>
      </p:sp>
    </p:spTree>
    <p:extLst>
      <p:ext uri="{BB962C8B-B14F-4D97-AF65-F5344CB8AC3E}">
        <p14:creationId xmlns:p14="http://schemas.microsoft.com/office/powerpoint/2010/main" val="404120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14</a:t>
            </a:fld>
            <a:endParaRPr lang="fr-FR"/>
          </a:p>
        </p:txBody>
      </p:sp>
    </p:spTree>
    <p:extLst>
      <p:ext uri="{BB962C8B-B14F-4D97-AF65-F5344CB8AC3E}">
        <p14:creationId xmlns:p14="http://schemas.microsoft.com/office/powerpoint/2010/main" val="32527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28</a:t>
            </a:fld>
            <a:endParaRPr lang="fr-FR"/>
          </a:p>
        </p:txBody>
      </p:sp>
    </p:spTree>
    <p:extLst>
      <p:ext uri="{BB962C8B-B14F-4D97-AF65-F5344CB8AC3E}">
        <p14:creationId xmlns:p14="http://schemas.microsoft.com/office/powerpoint/2010/main" val="351056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33</a:t>
            </a:fld>
            <a:endParaRPr lang="fr-FR"/>
          </a:p>
        </p:txBody>
      </p:sp>
    </p:spTree>
    <p:extLst>
      <p:ext uri="{BB962C8B-B14F-4D97-AF65-F5344CB8AC3E}">
        <p14:creationId xmlns:p14="http://schemas.microsoft.com/office/powerpoint/2010/main" val="404120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40</a:t>
            </a:fld>
            <a:endParaRPr lang="fr-FR"/>
          </a:p>
        </p:txBody>
      </p:sp>
    </p:spTree>
    <p:extLst>
      <p:ext uri="{BB962C8B-B14F-4D97-AF65-F5344CB8AC3E}">
        <p14:creationId xmlns:p14="http://schemas.microsoft.com/office/powerpoint/2010/main" val="325274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02/12/2021</a:t>
            </a:fld>
            <a:endParaRPr lang="fr-FR" dirty="0"/>
          </a:p>
        </p:txBody>
      </p:sp>
    </p:spTree>
    <p:extLst>
      <p:ext uri="{BB962C8B-B14F-4D97-AF65-F5344CB8AC3E}">
        <p14:creationId xmlns:p14="http://schemas.microsoft.com/office/powerpoint/2010/main" val="83027395"/>
      </p:ext>
    </p:extLst>
  </p:cSld>
  <p:clrMapOvr>
    <a:masterClrMapping/>
  </p:clrMapOvr>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905616581"/>
      </p:ext>
    </p:extLst>
  </p:cSld>
  <p:clrMapOvr>
    <a:masterClrMapping/>
  </p:clrMapOvr>
  <p:extLst mod="1">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335939388"/>
      </p:ext>
    </p:extLst>
  </p:cSld>
  <p:clrMapOvr>
    <a:masterClrMapping/>
  </p:clrMapOvr>
  <p:extLst mod="1">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tx2"/>
          </a:solidFill>
        </p:spPr>
        <p:txBody>
          <a:bodyPr/>
          <a:lstStyle/>
          <a:p>
            <a:r>
              <a:rPr lang="fr-FR" smtClean="0"/>
              <a:t>Modifiez le style du titre</a:t>
            </a:r>
            <a:endParaRPr lang="fr-FR"/>
          </a:p>
        </p:txBody>
      </p:sp>
    </p:spTree>
    <p:extLst>
      <p:ext uri="{BB962C8B-B14F-4D97-AF65-F5344CB8AC3E}">
        <p14:creationId xmlns:p14="http://schemas.microsoft.com/office/powerpoint/2010/main" val="3073374983"/>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1"/>
          </a:solidFill>
        </p:spPr>
        <p:txBody>
          <a:bodyPr/>
          <a:lstStyle/>
          <a:p>
            <a:r>
              <a:rPr lang="fr-FR" smtClean="0"/>
              <a:t>Modifiez le style du titre</a:t>
            </a:r>
            <a:endParaRPr lang="fr-FR"/>
          </a:p>
        </p:txBody>
      </p:sp>
    </p:spTree>
    <p:extLst>
      <p:ext uri="{BB962C8B-B14F-4D97-AF65-F5344CB8AC3E}">
        <p14:creationId xmlns:p14="http://schemas.microsoft.com/office/powerpoint/2010/main" val="225925385"/>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Tree>
    <p:extLst>
      <p:ext uri="{BB962C8B-B14F-4D97-AF65-F5344CB8AC3E}">
        <p14:creationId xmlns:p14="http://schemas.microsoft.com/office/powerpoint/2010/main" val="1770905948"/>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Tree>
    <p:extLst>
      <p:ext uri="{BB962C8B-B14F-4D97-AF65-F5344CB8AC3E}">
        <p14:creationId xmlns:p14="http://schemas.microsoft.com/office/powerpoint/2010/main" val="3390042233"/>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7421637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731839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774311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6957280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54376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tx2"/>
          </a:solidFill>
        </p:spPr>
        <p:txBody>
          <a:bodyPr/>
          <a:lstStyle/>
          <a:p>
            <a:r>
              <a:rPr lang="fr-FR" smtClean="0"/>
              <a:t>Modifiez le style du titre</a:t>
            </a:r>
            <a:endParaRPr lang="fr-FR"/>
          </a:p>
        </p:txBody>
      </p:sp>
    </p:spTree>
    <p:extLst>
      <p:ext uri="{BB962C8B-B14F-4D97-AF65-F5344CB8AC3E}">
        <p14:creationId xmlns:p14="http://schemas.microsoft.com/office/powerpoint/2010/main" val="3803856391"/>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1990685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3235151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7235369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2750916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7243851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10" name="Espace réservé du texte 8">
            <a:extLst>
              <a:ext uri="{FF2B5EF4-FFF2-40B4-BE49-F238E27FC236}">
                <a16:creationId xmlns="" xmlns:a16="http://schemas.microsoft.com/office/drawing/2014/main" id="{761F1608-1EEB-E647-B6C1-A92DFDEACC8B}"/>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1" name="Espace réservé du texte 8">
            <a:extLst>
              <a:ext uri="{FF2B5EF4-FFF2-40B4-BE49-F238E27FC236}">
                <a16:creationId xmlns="" xmlns:a16="http://schemas.microsoft.com/office/drawing/2014/main" id="{12396C78-3A19-AA4A-BA82-771000D34AB6}"/>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3" name="Espace réservé du texte 8">
            <a:extLst>
              <a:ext uri="{FF2B5EF4-FFF2-40B4-BE49-F238E27FC236}">
                <a16:creationId xmlns="" xmlns:a16="http://schemas.microsoft.com/office/drawing/2014/main" id="{EC2BF74E-545A-A440-902F-FA50E56110EE}"/>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Tree>
    <p:extLst>
      <p:ext uri="{BB962C8B-B14F-4D97-AF65-F5344CB8AC3E}">
        <p14:creationId xmlns:p14="http://schemas.microsoft.com/office/powerpoint/2010/main" val="1709119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F2F5452A-EA35-364C-871A-EF7CC620C4BD}"/>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826E2E5D-419D-F744-910A-52FB82C616E2}"/>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822EADD7-9147-EC4B-B04B-311375EF40B2}"/>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5988494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21928D4E-4DC9-7743-8E29-22CA76F8BA77}"/>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55C896D7-F7BF-3B45-9D73-EEF39DDECBA1}"/>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971C6247-F563-9D41-B02F-4C097708A157}"/>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2263415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2F079DAE-8087-FE48-B24F-3114264C0990}"/>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F615992A-2E96-9841-A17D-A1581687B4AC}"/>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2B4AA268-8909-0A46-B5FD-C7B5494FB6FF}"/>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6884553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36C85B24-1F14-2A46-91FC-0B7FC6738D02}"/>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54E46A9B-34F6-7B44-BE45-AAEC5E454250}"/>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F853C672-16A4-9247-B4D1-3250EC970711}"/>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413386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1"/>
          </a:solidFill>
        </p:spPr>
        <p:txBody>
          <a:bodyPr/>
          <a:lstStyle/>
          <a:p>
            <a:r>
              <a:rPr lang="fr-FR" smtClean="0"/>
              <a:t>Modifiez le style du titre</a:t>
            </a:r>
            <a:endParaRPr lang="fr-FR"/>
          </a:p>
        </p:txBody>
      </p:sp>
    </p:spTree>
    <p:extLst>
      <p:ext uri="{BB962C8B-B14F-4D97-AF65-F5344CB8AC3E}">
        <p14:creationId xmlns:p14="http://schemas.microsoft.com/office/powerpoint/2010/main" val="3429433927"/>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 xmlns:a16="http://schemas.microsoft.com/office/drawing/2014/main" id="{C0D333F6-48EC-8A4C-A930-531E2DE5E3C0}"/>
              </a:ext>
            </a:extLst>
          </p:cNvPr>
          <p:cNvSpPr>
            <a:spLocks noGrp="1"/>
          </p:cNvSpPr>
          <p:nvPr>
            <p:ph type="body" sz="quarter" idx="28" hasCustomPrompt="1"/>
          </p:nvPr>
        </p:nvSpPr>
        <p:spPr>
          <a:xfrm>
            <a:off x="927301" y="1437861"/>
            <a:ext cx="50599" cy="1343439"/>
          </a:xfr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 xmlns:a16="http://schemas.microsoft.com/office/drawing/2014/main" id="{9F24CBFD-D250-A846-8089-C12AD963658D}"/>
              </a:ext>
            </a:extLst>
          </p:cNvPr>
          <p:cNvSpPr>
            <a:spLocks noGrp="1"/>
          </p:cNvSpPr>
          <p:nvPr>
            <p:ph type="body" sz="quarter" idx="35"/>
          </p:nvPr>
        </p:nvSpPr>
        <p:spPr>
          <a:xfrm>
            <a:off x="1116013" y="1438275"/>
            <a:ext cx="7156450" cy="1343025"/>
          </a:xfrm>
        </p:spPr>
        <p:txBody>
          <a:bodyPr/>
          <a:lstStyle>
            <a:lvl1pPr>
              <a:defRPr sz="3600" b="1" i="0" cap="all" baseline="0">
                <a:solidFill>
                  <a:schemeClr val="bg1"/>
                </a:solidFill>
                <a:latin typeface="Arial" panose="020B0604020202020204" pitchFamily="34" charset="0"/>
              </a:defRPr>
            </a:lvl1pPr>
          </a:lstStyle>
          <a:p>
            <a:pPr lvl="0"/>
            <a:r>
              <a:rPr lang="fr-FR" smtClean="0"/>
              <a:t>Modifiez les styles du texte du masque</a:t>
            </a:r>
          </a:p>
        </p:txBody>
      </p:sp>
      <p:sp>
        <p:nvSpPr>
          <p:cNvPr id="10" name="Espace réservé du texte 5">
            <a:extLst>
              <a:ext uri="{FF2B5EF4-FFF2-40B4-BE49-F238E27FC236}">
                <a16:creationId xmlns="" xmlns:a16="http://schemas.microsoft.com/office/drawing/2014/main" id="{0053A370-BCB9-F741-B757-FB3ED04A0B72}"/>
              </a:ext>
            </a:extLst>
          </p:cNvPr>
          <p:cNvSpPr>
            <a:spLocks noGrp="1"/>
          </p:cNvSpPr>
          <p:nvPr>
            <p:ph type="body" sz="quarter" idx="36"/>
          </p:nvPr>
        </p:nvSpPr>
        <p:spPr>
          <a:xfrm>
            <a:off x="1116013" y="3747290"/>
            <a:ext cx="2998787" cy="1638300"/>
          </a:xfr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smtClean="0"/>
              <a:t>Modifiez les styles du texte du masque</a:t>
            </a:r>
          </a:p>
        </p:txBody>
      </p:sp>
      <p:sp>
        <p:nvSpPr>
          <p:cNvPr id="11" name="Espace réservé du texte 5">
            <a:extLst>
              <a:ext uri="{FF2B5EF4-FFF2-40B4-BE49-F238E27FC236}">
                <a16:creationId xmlns="" xmlns:a16="http://schemas.microsoft.com/office/drawing/2014/main" id="{DDEF4A67-CF56-D046-AA7C-7AF35FFB01E6}"/>
              </a:ext>
            </a:extLst>
          </p:cNvPr>
          <p:cNvSpPr>
            <a:spLocks noGrp="1"/>
          </p:cNvSpPr>
          <p:nvPr>
            <p:ph type="body" sz="quarter" idx="37"/>
          </p:nvPr>
        </p:nvSpPr>
        <p:spPr>
          <a:xfrm>
            <a:off x="4392341" y="3746502"/>
            <a:ext cx="2998787" cy="1638300"/>
          </a:xfrm>
        </p:spPr>
        <p:txBody>
          <a:bodyPr/>
          <a:lstStyle>
            <a:lvl1pPr>
              <a:lnSpc>
                <a:spcPct val="100000"/>
              </a:lnSpc>
              <a:spcAft>
                <a:spcPts val="500"/>
              </a:spcAft>
              <a:defRPr sz="1400" b="1" i="0" baseline="0">
                <a:solidFill>
                  <a:schemeClr val="bg1"/>
                </a:solidFill>
              </a:defRPr>
            </a:lvl1pPr>
          </a:lstStyle>
          <a:p>
            <a:pPr lvl="0"/>
            <a:r>
              <a:rPr lang="fr-FR" smtClean="0"/>
              <a:t>Modifiez les styles du texte du masque</a:t>
            </a:r>
          </a:p>
        </p:txBody>
      </p:sp>
      <p:sp>
        <p:nvSpPr>
          <p:cNvPr id="12" name="Espace réservé du texte 5">
            <a:extLst>
              <a:ext uri="{FF2B5EF4-FFF2-40B4-BE49-F238E27FC236}">
                <a16:creationId xmlns="" xmlns:a16="http://schemas.microsoft.com/office/drawing/2014/main" id="{E702EB90-1B53-5B40-B4D8-18EFA767867C}"/>
              </a:ext>
            </a:extLst>
          </p:cNvPr>
          <p:cNvSpPr>
            <a:spLocks noGrp="1"/>
          </p:cNvSpPr>
          <p:nvPr>
            <p:ph type="body" sz="quarter" idx="38"/>
          </p:nvPr>
        </p:nvSpPr>
        <p:spPr>
          <a:xfrm>
            <a:off x="7668669" y="3746502"/>
            <a:ext cx="2998787" cy="1638300"/>
          </a:xfrm>
        </p:spPr>
        <p:txBody>
          <a:bodyPr/>
          <a:lstStyle>
            <a:lvl1pPr>
              <a:lnSpc>
                <a:spcPct val="100000"/>
              </a:lnSpc>
              <a:spcAft>
                <a:spcPts val="500"/>
              </a:spcAft>
              <a:defRPr sz="1400" b="1" i="0" baseline="0">
                <a:solidFill>
                  <a:schemeClr val="bg1"/>
                </a:solidFill>
              </a:defRPr>
            </a:lvl1pPr>
          </a:lstStyle>
          <a:p>
            <a:pPr lvl="0"/>
            <a:r>
              <a:rPr lang="fr-FR" smtClean="0"/>
              <a:t>Modifiez les styles du texte du masque</a:t>
            </a:r>
          </a:p>
        </p:txBody>
      </p:sp>
    </p:spTree>
    <p:extLst>
      <p:ext uri="{BB962C8B-B14F-4D97-AF65-F5344CB8AC3E}">
        <p14:creationId xmlns:p14="http://schemas.microsoft.com/office/powerpoint/2010/main" val="7779327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02/12/2021</a:t>
            </a:fld>
            <a:endParaRPr lang="fr-FR" dirty="0">
              <a:solidFill>
                <a:srgbClr val="0C419A"/>
              </a:solidFill>
            </a:endParaRPr>
          </a:p>
        </p:txBody>
      </p:sp>
    </p:spTree>
    <p:extLst>
      <p:ext uri="{BB962C8B-B14F-4D97-AF65-F5344CB8AC3E}">
        <p14:creationId xmlns:p14="http://schemas.microsoft.com/office/powerpoint/2010/main" val="1051483289"/>
      </p:ext>
    </p:extLst>
  </p:cSld>
  <p:clrMapOvr>
    <a:masterClrMapping/>
  </p:clrMapOvr>
  <p:extLst mod="1">
    <p:ext uri="{DCECCB84-F9BA-43D5-87BE-67443E8EF086}">
      <p15:sldGuideLst xmlns=""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02/12/2021</a:t>
            </a:fld>
            <a:endParaRPr lang="fr-FR" dirty="0">
              <a:solidFill>
                <a:srgbClr val="0C419A"/>
              </a:solidFill>
            </a:endParaRPr>
          </a:p>
        </p:txBody>
      </p:sp>
    </p:spTree>
    <p:extLst>
      <p:ext uri="{BB962C8B-B14F-4D97-AF65-F5344CB8AC3E}">
        <p14:creationId xmlns:p14="http://schemas.microsoft.com/office/powerpoint/2010/main" val="38204036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02/12/2021</a:t>
            </a:fld>
            <a:endParaRPr lang="fr-FR" dirty="0">
              <a:solidFill>
                <a:srgbClr val="0C419A"/>
              </a:solidFill>
            </a:endParaRPr>
          </a:p>
        </p:txBody>
      </p:sp>
    </p:spTree>
    <p:extLst>
      <p:ext uri="{BB962C8B-B14F-4D97-AF65-F5344CB8AC3E}">
        <p14:creationId xmlns:p14="http://schemas.microsoft.com/office/powerpoint/2010/main" val="27470990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272391"/>
          </a:xfrm>
          <a:prstGeom prst="rect">
            <a:avLst/>
          </a:prstGeom>
          <a:solidFill>
            <a:schemeClr val="tx1"/>
          </a:solidFill>
        </p:spPr>
        <p:txBody>
          <a:bodyPr lIns="396000" tIns="180000">
            <a:normAutofit/>
          </a:bodyPr>
          <a:lstStyle>
            <a:lvl1pPr algn="l">
              <a:defRPr sz="2500"/>
            </a:lvl1pPr>
          </a:lstStyle>
          <a:p>
            <a:r>
              <a:rPr lang="fr-FR" dirty="0"/>
              <a:t>MODIFIEZ LE STYLE DU TITRE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181568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3191962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561130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209478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5521978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7585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Tree>
    <p:extLst>
      <p:ext uri="{BB962C8B-B14F-4D97-AF65-F5344CB8AC3E}">
        <p14:creationId xmlns:p14="http://schemas.microsoft.com/office/powerpoint/2010/main" val="2414385533"/>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667231980"/>
      </p:ext>
    </p:extLst>
  </p:cSld>
  <p:clrMapOvr>
    <a:masterClrMapping/>
  </p:clrMapOvr>
  <p:extLst mod="1">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tx2"/>
          </a:solidFill>
        </p:spPr>
        <p:txBody>
          <a:bodyPr/>
          <a:lstStyle/>
          <a:p>
            <a:r>
              <a:rPr lang="fr-FR" smtClean="0"/>
              <a:t>Modifiez le style du titre</a:t>
            </a:r>
            <a:endParaRPr lang="fr-FR"/>
          </a:p>
        </p:txBody>
      </p:sp>
    </p:spTree>
    <p:extLst>
      <p:ext uri="{BB962C8B-B14F-4D97-AF65-F5344CB8AC3E}">
        <p14:creationId xmlns:p14="http://schemas.microsoft.com/office/powerpoint/2010/main" val="2176944646"/>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1"/>
          </a:solidFill>
        </p:spPr>
        <p:txBody>
          <a:bodyPr/>
          <a:lstStyle/>
          <a:p>
            <a:r>
              <a:rPr lang="fr-FR" smtClean="0"/>
              <a:t>Modifiez le style du titre</a:t>
            </a:r>
            <a:endParaRPr lang="fr-FR"/>
          </a:p>
        </p:txBody>
      </p:sp>
    </p:spTree>
    <p:extLst>
      <p:ext uri="{BB962C8B-B14F-4D97-AF65-F5344CB8AC3E}">
        <p14:creationId xmlns:p14="http://schemas.microsoft.com/office/powerpoint/2010/main" val="3973936525"/>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Tree>
    <p:extLst>
      <p:ext uri="{BB962C8B-B14F-4D97-AF65-F5344CB8AC3E}">
        <p14:creationId xmlns:p14="http://schemas.microsoft.com/office/powerpoint/2010/main" val="3666545826"/>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Tree>
    <p:extLst>
      <p:ext uri="{BB962C8B-B14F-4D97-AF65-F5344CB8AC3E}">
        <p14:creationId xmlns:p14="http://schemas.microsoft.com/office/powerpoint/2010/main" val="2893031376"/>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2138921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8726155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2472693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7800238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421895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Tree>
    <p:extLst>
      <p:ext uri="{BB962C8B-B14F-4D97-AF65-F5344CB8AC3E}">
        <p14:creationId xmlns:p14="http://schemas.microsoft.com/office/powerpoint/2010/main" val="2181851193"/>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6644045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4077443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41921337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0372368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3164275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10" name="Espace réservé du texte 8">
            <a:extLst>
              <a:ext uri="{FF2B5EF4-FFF2-40B4-BE49-F238E27FC236}">
                <a16:creationId xmlns="" xmlns:a16="http://schemas.microsoft.com/office/drawing/2014/main" id="{761F1608-1EEB-E647-B6C1-A92DFDEACC8B}"/>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1" name="Espace réservé du texte 8">
            <a:extLst>
              <a:ext uri="{FF2B5EF4-FFF2-40B4-BE49-F238E27FC236}">
                <a16:creationId xmlns="" xmlns:a16="http://schemas.microsoft.com/office/drawing/2014/main" id="{12396C78-3A19-AA4A-BA82-771000D34AB6}"/>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3" name="Espace réservé du texte 8">
            <a:extLst>
              <a:ext uri="{FF2B5EF4-FFF2-40B4-BE49-F238E27FC236}">
                <a16:creationId xmlns="" xmlns:a16="http://schemas.microsoft.com/office/drawing/2014/main" id="{EC2BF74E-545A-A440-902F-FA50E56110EE}"/>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Tree>
    <p:extLst>
      <p:ext uri="{BB962C8B-B14F-4D97-AF65-F5344CB8AC3E}">
        <p14:creationId xmlns:p14="http://schemas.microsoft.com/office/powerpoint/2010/main" val="35400327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F2F5452A-EA35-364C-871A-EF7CC620C4BD}"/>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826E2E5D-419D-F744-910A-52FB82C616E2}"/>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822EADD7-9147-EC4B-B04B-311375EF40B2}"/>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1023844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21928D4E-4DC9-7743-8E29-22CA76F8BA77}"/>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55C896D7-F7BF-3B45-9D73-EEF39DDECBA1}"/>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971C6247-F563-9D41-B02F-4C097708A157}"/>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3918799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2F079DAE-8087-FE48-B24F-3114264C0990}"/>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F615992A-2E96-9841-A17D-A1581687B4AC}"/>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2B4AA268-8909-0A46-B5FD-C7B5494FB6FF}"/>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0721972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36C85B24-1F14-2A46-91FC-0B7FC6738D02}"/>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54E46A9B-34F6-7B44-BE45-AAEC5E454250}"/>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F853C672-16A4-9247-B4D1-3250EC970711}"/>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779996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41417293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 xmlns:a16="http://schemas.microsoft.com/office/drawing/2014/main" id="{C0D333F6-48EC-8A4C-A930-531E2DE5E3C0}"/>
              </a:ext>
            </a:extLst>
          </p:cNvPr>
          <p:cNvSpPr>
            <a:spLocks noGrp="1"/>
          </p:cNvSpPr>
          <p:nvPr>
            <p:ph type="body" sz="quarter" idx="28" hasCustomPrompt="1"/>
          </p:nvPr>
        </p:nvSpPr>
        <p:spPr>
          <a:xfrm>
            <a:off x="927301" y="1437861"/>
            <a:ext cx="50599" cy="1343439"/>
          </a:xfr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 xmlns:a16="http://schemas.microsoft.com/office/drawing/2014/main" id="{9F24CBFD-D250-A846-8089-C12AD963658D}"/>
              </a:ext>
            </a:extLst>
          </p:cNvPr>
          <p:cNvSpPr>
            <a:spLocks noGrp="1"/>
          </p:cNvSpPr>
          <p:nvPr>
            <p:ph type="body" sz="quarter" idx="35"/>
          </p:nvPr>
        </p:nvSpPr>
        <p:spPr>
          <a:xfrm>
            <a:off x="1116013" y="1438275"/>
            <a:ext cx="7156450" cy="1343025"/>
          </a:xfrm>
        </p:spPr>
        <p:txBody>
          <a:bodyPr/>
          <a:lstStyle>
            <a:lvl1pPr>
              <a:defRPr sz="3600" b="1" i="0" cap="all" baseline="0">
                <a:solidFill>
                  <a:schemeClr val="bg1"/>
                </a:solidFill>
                <a:latin typeface="Arial" panose="020B0604020202020204" pitchFamily="34" charset="0"/>
              </a:defRPr>
            </a:lvl1pPr>
          </a:lstStyle>
          <a:p>
            <a:pPr lvl="0"/>
            <a:r>
              <a:rPr lang="fr-FR" smtClean="0"/>
              <a:t>Modifiez les styles du texte du masque</a:t>
            </a:r>
          </a:p>
        </p:txBody>
      </p:sp>
      <p:sp>
        <p:nvSpPr>
          <p:cNvPr id="10" name="Espace réservé du texte 5">
            <a:extLst>
              <a:ext uri="{FF2B5EF4-FFF2-40B4-BE49-F238E27FC236}">
                <a16:creationId xmlns="" xmlns:a16="http://schemas.microsoft.com/office/drawing/2014/main" id="{0053A370-BCB9-F741-B757-FB3ED04A0B72}"/>
              </a:ext>
            </a:extLst>
          </p:cNvPr>
          <p:cNvSpPr>
            <a:spLocks noGrp="1"/>
          </p:cNvSpPr>
          <p:nvPr>
            <p:ph type="body" sz="quarter" idx="36"/>
          </p:nvPr>
        </p:nvSpPr>
        <p:spPr>
          <a:xfrm>
            <a:off x="1116013" y="3747290"/>
            <a:ext cx="2998787" cy="1638300"/>
          </a:xfr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smtClean="0"/>
              <a:t>Modifiez les styles du texte du masque</a:t>
            </a:r>
          </a:p>
        </p:txBody>
      </p:sp>
      <p:sp>
        <p:nvSpPr>
          <p:cNvPr id="11" name="Espace réservé du texte 5">
            <a:extLst>
              <a:ext uri="{FF2B5EF4-FFF2-40B4-BE49-F238E27FC236}">
                <a16:creationId xmlns="" xmlns:a16="http://schemas.microsoft.com/office/drawing/2014/main" id="{DDEF4A67-CF56-D046-AA7C-7AF35FFB01E6}"/>
              </a:ext>
            </a:extLst>
          </p:cNvPr>
          <p:cNvSpPr>
            <a:spLocks noGrp="1"/>
          </p:cNvSpPr>
          <p:nvPr>
            <p:ph type="body" sz="quarter" idx="37"/>
          </p:nvPr>
        </p:nvSpPr>
        <p:spPr>
          <a:xfrm>
            <a:off x="4392341" y="3746502"/>
            <a:ext cx="2998787" cy="1638300"/>
          </a:xfrm>
        </p:spPr>
        <p:txBody>
          <a:bodyPr/>
          <a:lstStyle>
            <a:lvl1pPr>
              <a:lnSpc>
                <a:spcPct val="100000"/>
              </a:lnSpc>
              <a:spcAft>
                <a:spcPts val="500"/>
              </a:spcAft>
              <a:defRPr sz="1400" b="1" i="0" baseline="0">
                <a:solidFill>
                  <a:schemeClr val="bg1"/>
                </a:solidFill>
              </a:defRPr>
            </a:lvl1pPr>
          </a:lstStyle>
          <a:p>
            <a:pPr lvl="0"/>
            <a:r>
              <a:rPr lang="fr-FR" smtClean="0"/>
              <a:t>Modifiez les styles du texte du masque</a:t>
            </a:r>
          </a:p>
        </p:txBody>
      </p:sp>
      <p:sp>
        <p:nvSpPr>
          <p:cNvPr id="12" name="Espace réservé du texte 5">
            <a:extLst>
              <a:ext uri="{FF2B5EF4-FFF2-40B4-BE49-F238E27FC236}">
                <a16:creationId xmlns="" xmlns:a16="http://schemas.microsoft.com/office/drawing/2014/main" id="{E702EB90-1B53-5B40-B4D8-18EFA767867C}"/>
              </a:ext>
            </a:extLst>
          </p:cNvPr>
          <p:cNvSpPr>
            <a:spLocks noGrp="1"/>
          </p:cNvSpPr>
          <p:nvPr>
            <p:ph type="body" sz="quarter" idx="38"/>
          </p:nvPr>
        </p:nvSpPr>
        <p:spPr>
          <a:xfrm>
            <a:off x="7668669" y="3746502"/>
            <a:ext cx="2998787" cy="1638300"/>
          </a:xfrm>
        </p:spPr>
        <p:txBody>
          <a:bodyPr/>
          <a:lstStyle>
            <a:lvl1pPr>
              <a:lnSpc>
                <a:spcPct val="100000"/>
              </a:lnSpc>
              <a:spcAft>
                <a:spcPts val="500"/>
              </a:spcAft>
              <a:defRPr sz="1400" b="1" i="0" baseline="0">
                <a:solidFill>
                  <a:schemeClr val="bg1"/>
                </a:solidFill>
              </a:defRPr>
            </a:lvl1pPr>
          </a:lstStyle>
          <a:p>
            <a:pPr lvl="0"/>
            <a:r>
              <a:rPr lang="fr-FR" smtClean="0"/>
              <a:t>Modifiez les styles du texte du masque</a:t>
            </a:r>
          </a:p>
        </p:txBody>
      </p:sp>
    </p:spTree>
    <p:extLst>
      <p:ext uri="{BB962C8B-B14F-4D97-AF65-F5344CB8AC3E}">
        <p14:creationId xmlns:p14="http://schemas.microsoft.com/office/powerpoint/2010/main" val="32682883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02/12/2021</a:t>
            </a:fld>
            <a:endParaRPr lang="fr-FR" dirty="0">
              <a:solidFill>
                <a:srgbClr val="0C419A"/>
              </a:solidFill>
            </a:endParaRPr>
          </a:p>
        </p:txBody>
      </p:sp>
    </p:spTree>
    <p:extLst>
      <p:ext uri="{BB962C8B-B14F-4D97-AF65-F5344CB8AC3E}">
        <p14:creationId xmlns:p14="http://schemas.microsoft.com/office/powerpoint/2010/main" val="1872553692"/>
      </p:ext>
    </p:extLst>
  </p:cSld>
  <p:clrMapOvr>
    <a:masterClrMapping/>
  </p:clrMapOvr>
  <p:extLst mod="1">
    <p:ext uri="{DCECCB84-F9BA-43D5-87BE-67443E8EF086}">
      <p15:sldGuideLst xmlns=""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02/12/2021</a:t>
            </a:fld>
            <a:endParaRPr lang="fr-FR" dirty="0">
              <a:solidFill>
                <a:srgbClr val="0C419A"/>
              </a:solidFill>
            </a:endParaRPr>
          </a:p>
        </p:txBody>
      </p:sp>
    </p:spTree>
    <p:extLst>
      <p:ext uri="{BB962C8B-B14F-4D97-AF65-F5344CB8AC3E}">
        <p14:creationId xmlns:p14="http://schemas.microsoft.com/office/powerpoint/2010/main" val="3724357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02/12/2021</a:t>
            </a:fld>
            <a:endParaRPr lang="fr-FR" dirty="0">
              <a:solidFill>
                <a:srgbClr val="0C419A"/>
              </a:solidFill>
            </a:endParaRPr>
          </a:p>
        </p:txBody>
      </p:sp>
    </p:spTree>
    <p:extLst>
      <p:ext uri="{BB962C8B-B14F-4D97-AF65-F5344CB8AC3E}">
        <p14:creationId xmlns:p14="http://schemas.microsoft.com/office/powerpoint/2010/main" val="35751645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272391"/>
          </a:xfrm>
          <a:prstGeom prst="rect">
            <a:avLst/>
          </a:prstGeom>
          <a:solidFill>
            <a:schemeClr val="tx1"/>
          </a:solidFill>
        </p:spPr>
        <p:txBody>
          <a:bodyPr lIns="396000" tIns="180000">
            <a:normAutofit/>
          </a:bodyPr>
          <a:lstStyle>
            <a:lvl1pPr algn="l">
              <a:defRPr sz="2500"/>
            </a:lvl1pPr>
          </a:lstStyle>
          <a:p>
            <a:r>
              <a:rPr lang="fr-FR" dirty="0"/>
              <a:t>MODIFIEZ LE STYLE DU TITRE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7363400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3726496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53492555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024083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353009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877379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7245210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324447929"/>
      </p:ext>
    </p:extLst>
  </p:cSld>
  <p:clrMapOvr>
    <a:masterClrMapping/>
  </p:clrMapOvr>
  <p:extLst mod="1">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tx2"/>
          </a:solidFill>
        </p:spPr>
        <p:txBody>
          <a:bodyPr/>
          <a:lstStyle/>
          <a:p>
            <a:r>
              <a:rPr lang="fr-FR" smtClean="0"/>
              <a:t>Modifiez le style du titre</a:t>
            </a:r>
            <a:endParaRPr lang="fr-FR"/>
          </a:p>
        </p:txBody>
      </p:sp>
    </p:spTree>
    <p:extLst>
      <p:ext uri="{BB962C8B-B14F-4D97-AF65-F5344CB8AC3E}">
        <p14:creationId xmlns:p14="http://schemas.microsoft.com/office/powerpoint/2010/main" val="3222046717"/>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1"/>
          </a:solidFill>
        </p:spPr>
        <p:txBody>
          <a:bodyPr/>
          <a:lstStyle/>
          <a:p>
            <a:r>
              <a:rPr lang="fr-FR" smtClean="0"/>
              <a:t>Modifiez le style du titre</a:t>
            </a:r>
            <a:endParaRPr lang="fr-FR"/>
          </a:p>
        </p:txBody>
      </p:sp>
    </p:spTree>
    <p:extLst>
      <p:ext uri="{BB962C8B-B14F-4D97-AF65-F5344CB8AC3E}">
        <p14:creationId xmlns:p14="http://schemas.microsoft.com/office/powerpoint/2010/main" val="3893472783"/>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Tree>
    <p:extLst>
      <p:ext uri="{BB962C8B-B14F-4D97-AF65-F5344CB8AC3E}">
        <p14:creationId xmlns:p14="http://schemas.microsoft.com/office/powerpoint/2010/main" val="2486553296"/>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Tree>
    <p:extLst>
      <p:ext uri="{BB962C8B-B14F-4D97-AF65-F5344CB8AC3E}">
        <p14:creationId xmlns:p14="http://schemas.microsoft.com/office/powerpoint/2010/main" val="2903387049"/>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1321886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9473009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20842548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72823624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0949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8498357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3499626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7861412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54218315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41353377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410899189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10" name="Espace réservé du texte 8">
            <a:extLst>
              <a:ext uri="{FF2B5EF4-FFF2-40B4-BE49-F238E27FC236}">
                <a16:creationId xmlns="" xmlns:a16="http://schemas.microsoft.com/office/drawing/2014/main" id="{761F1608-1EEB-E647-B6C1-A92DFDEACC8B}"/>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1" name="Espace réservé du texte 8">
            <a:extLst>
              <a:ext uri="{FF2B5EF4-FFF2-40B4-BE49-F238E27FC236}">
                <a16:creationId xmlns="" xmlns:a16="http://schemas.microsoft.com/office/drawing/2014/main" id="{12396C78-3A19-AA4A-BA82-771000D34AB6}"/>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3" name="Espace réservé du texte 8">
            <a:extLst>
              <a:ext uri="{FF2B5EF4-FFF2-40B4-BE49-F238E27FC236}">
                <a16:creationId xmlns="" xmlns:a16="http://schemas.microsoft.com/office/drawing/2014/main" id="{EC2BF74E-545A-A440-902F-FA50E56110EE}"/>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Tree>
    <p:extLst>
      <p:ext uri="{BB962C8B-B14F-4D97-AF65-F5344CB8AC3E}">
        <p14:creationId xmlns:p14="http://schemas.microsoft.com/office/powerpoint/2010/main" val="149760057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F2F5452A-EA35-364C-871A-EF7CC620C4BD}"/>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826E2E5D-419D-F744-910A-52FB82C616E2}"/>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822EADD7-9147-EC4B-B04B-311375EF40B2}"/>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42981439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21928D4E-4DC9-7743-8E29-22CA76F8BA77}"/>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55C896D7-F7BF-3B45-9D73-EEF39DDECBA1}"/>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971C6247-F563-9D41-B02F-4C097708A157}"/>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8181822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2F079DAE-8087-FE48-B24F-3114264C0990}"/>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F615992A-2E96-9841-A17D-A1581687B4AC}"/>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2B4AA268-8909-0A46-B5FD-C7B5494FB6FF}"/>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40587375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36C85B24-1F14-2A46-91FC-0B7FC6738D02}"/>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54E46A9B-34F6-7B44-BE45-AAEC5E454250}"/>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F853C672-16A4-9247-B4D1-3250EC970711}"/>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554567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80044850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 xmlns:a16="http://schemas.microsoft.com/office/drawing/2014/main" id="{C0D333F6-48EC-8A4C-A930-531E2DE5E3C0}"/>
              </a:ext>
            </a:extLst>
          </p:cNvPr>
          <p:cNvSpPr>
            <a:spLocks noGrp="1"/>
          </p:cNvSpPr>
          <p:nvPr>
            <p:ph type="body" sz="quarter" idx="28" hasCustomPrompt="1"/>
          </p:nvPr>
        </p:nvSpPr>
        <p:spPr>
          <a:xfrm>
            <a:off x="927301" y="1437861"/>
            <a:ext cx="50599" cy="1343439"/>
          </a:xfr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 xmlns:a16="http://schemas.microsoft.com/office/drawing/2014/main" id="{9F24CBFD-D250-A846-8089-C12AD963658D}"/>
              </a:ext>
            </a:extLst>
          </p:cNvPr>
          <p:cNvSpPr>
            <a:spLocks noGrp="1"/>
          </p:cNvSpPr>
          <p:nvPr>
            <p:ph type="body" sz="quarter" idx="35"/>
          </p:nvPr>
        </p:nvSpPr>
        <p:spPr>
          <a:xfrm>
            <a:off x="1116013" y="1438275"/>
            <a:ext cx="7156450" cy="1343025"/>
          </a:xfrm>
        </p:spPr>
        <p:txBody>
          <a:bodyPr/>
          <a:lstStyle>
            <a:lvl1pPr>
              <a:defRPr sz="3600" b="1" i="0" cap="all" baseline="0">
                <a:solidFill>
                  <a:schemeClr val="bg1"/>
                </a:solidFill>
                <a:latin typeface="Arial" panose="020B0604020202020204" pitchFamily="34" charset="0"/>
              </a:defRPr>
            </a:lvl1pPr>
          </a:lstStyle>
          <a:p>
            <a:pPr lvl="0"/>
            <a:r>
              <a:rPr lang="fr-FR" smtClean="0"/>
              <a:t>Modifiez les styles du texte du masque</a:t>
            </a:r>
          </a:p>
        </p:txBody>
      </p:sp>
      <p:sp>
        <p:nvSpPr>
          <p:cNvPr id="10" name="Espace réservé du texte 5">
            <a:extLst>
              <a:ext uri="{FF2B5EF4-FFF2-40B4-BE49-F238E27FC236}">
                <a16:creationId xmlns="" xmlns:a16="http://schemas.microsoft.com/office/drawing/2014/main" id="{0053A370-BCB9-F741-B757-FB3ED04A0B72}"/>
              </a:ext>
            </a:extLst>
          </p:cNvPr>
          <p:cNvSpPr>
            <a:spLocks noGrp="1"/>
          </p:cNvSpPr>
          <p:nvPr>
            <p:ph type="body" sz="quarter" idx="36"/>
          </p:nvPr>
        </p:nvSpPr>
        <p:spPr>
          <a:xfrm>
            <a:off x="1116013" y="3747290"/>
            <a:ext cx="2998787" cy="1638300"/>
          </a:xfr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smtClean="0"/>
              <a:t>Modifiez les styles du texte du masque</a:t>
            </a:r>
          </a:p>
        </p:txBody>
      </p:sp>
      <p:sp>
        <p:nvSpPr>
          <p:cNvPr id="11" name="Espace réservé du texte 5">
            <a:extLst>
              <a:ext uri="{FF2B5EF4-FFF2-40B4-BE49-F238E27FC236}">
                <a16:creationId xmlns="" xmlns:a16="http://schemas.microsoft.com/office/drawing/2014/main" id="{DDEF4A67-CF56-D046-AA7C-7AF35FFB01E6}"/>
              </a:ext>
            </a:extLst>
          </p:cNvPr>
          <p:cNvSpPr>
            <a:spLocks noGrp="1"/>
          </p:cNvSpPr>
          <p:nvPr>
            <p:ph type="body" sz="quarter" idx="37"/>
          </p:nvPr>
        </p:nvSpPr>
        <p:spPr>
          <a:xfrm>
            <a:off x="4392341" y="3746502"/>
            <a:ext cx="2998787" cy="1638300"/>
          </a:xfrm>
        </p:spPr>
        <p:txBody>
          <a:bodyPr/>
          <a:lstStyle>
            <a:lvl1pPr>
              <a:lnSpc>
                <a:spcPct val="100000"/>
              </a:lnSpc>
              <a:spcAft>
                <a:spcPts val="500"/>
              </a:spcAft>
              <a:defRPr sz="1400" b="1" i="0" baseline="0">
                <a:solidFill>
                  <a:schemeClr val="bg1"/>
                </a:solidFill>
              </a:defRPr>
            </a:lvl1pPr>
          </a:lstStyle>
          <a:p>
            <a:pPr lvl="0"/>
            <a:r>
              <a:rPr lang="fr-FR" smtClean="0"/>
              <a:t>Modifiez les styles du texte du masque</a:t>
            </a:r>
          </a:p>
        </p:txBody>
      </p:sp>
      <p:sp>
        <p:nvSpPr>
          <p:cNvPr id="12" name="Espace réservé du texte 5">
            <a:extLst>
              <a:ext uri="{FF2B5EF4-FFF2-40B4-BE49-F238E27FC236}">
                <a16:creationId xmlns="" xmlns:a16="http://schemas.microsoft.com/office/drawing/2014/main" id="{E702EB90-1B53-5B40-B4D8-18EFA767867C}"/>
              </a:ext>
            </a:extLst>
          </p:cNvPr>
          <p:cNvSpPr>
            <a:spLocks noGrp="1"/>
          </p:cNvSpPr>
          <p:nvPr>
            <p:ph type="body" sz="quarter" idx="38"/>
          </p:nvPr>
        </p:nvSpPr>
        <p:spPr>
          <a:xfrm>
            <a:off x="7668669" y="3746502"/>
            <a:ext cx="2998787" cy="1638300"/>
          </a:xfrm>
        </p:spPr>
        <p:txBody>
          <a:bodyPr/>
          <a:lstStyle>
            <a:lvl1pPr>
              <a:lnSpc>
                <a:spcPct val="100000"/>
              </a:lnSpc>
              <a:spcAft>
                <a:spcPts val="500"/>
              </a:spcAft>
              <a:defRPr sz="1400" b="1" i="0" baseline="0">
                <a:solidFill>
                  <a:schemeClr val="bg1"/>
                </a:solidFill>
              </a:defRPr>
            </a:lvl1pPr>
          </a:lstStyle>
          <a:p>
            <a:pPr lvl="0"/>
            <a:r>
              <a:rPr lang="fr-FR" smtClean="0"/>
              <a:t>Modifiez les styles du texte du masque</a:t>
            </a:r>
          </a:p>
        </p:txBody>
      </p:sp>
    </p:spTree>
    <p:extLst>
      <p:ext uri="{BB962C8B-B14F-4D97-AF65-F5344CB8AC3E}">
        <p14:creationId xmlns:p14="http://schemas.microsoft.com/office/powerpoint/2010/main" val="3690063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55168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02/12/2021</a:t>
            </a:fld>
            <a:endParaRPr lang="fr-FR" dirty="0"/>
          </a:p>
        </p:txBody>
      </p:sp>
    </p:spTree>
    <p:extLst>
      <p:ext uri="{BB962C8B-B14F-4D97-AF65-F5344CB8AC3E}">
        <p14:creationId xmlns:p14="http://schemas.microsoft.com/office/powerpoint/2010/main" val="4279686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944209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873355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035075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399786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4096386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10" name="Espace réservé du texte 8">
            <a:extLst>
              <a:ext uri="{FF2B5EF4-FFF2-40B4-BE49-F238E27FC236}">
                <a16:creationId xmlns="" xmlns:a16="http://schemas.microsoft.com/office/drawing/2014/main" id="{761F1608-1EEB-E647-B6C1-A92DFDEACC8B}"/>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1" name="Espace réservé du texte 8">
            <a:extLst>
              <a:ext uri="{FF2B5EF4-FFF2-40B4-BE49-F238E27FC236}">
                <a16:creationId xmlns="" xmlns:a16="http://schemas.microsoft.com/office/drawing/2014/main" id="{12396C78-3A19-AA4A-BA82-771000D34AB6}"/>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3" name="Espace réservé du texte 8">
            <a:extLst>
              <a:ext uri="{FF2B5EF4-FFF2-40B4-BE49-F238E27FC236}">
                <a16:creationId xmlns="" xmlns:a16="http://schemas.microsoft.com/office/drawing/2014/main" id="{EC2BF74E-545A-A440-902F-FA50E56110EE}"/>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Tree>
    <p:extLst>
      <p:ext uri="{BB962C8B-B14F-4D97-AF65-F5344CB8AC3E}">
        <p14:creationId xmlns:p14="http://schemas.microsoft.com/office/powerpoint/2010/main" val="4230176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F2F5452A-EA35-364C-871A-EF7CC620C4BD}"/>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826E2E5D-419D-F744-910A-52FB82C616E2}"/>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822EADD7-9147-EC4B-B04B-311375EF40B2}"/>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410288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21928D4E-4DC9-7743-8E29-22CA76F8BA77}"/>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55C896D7-F7BF-3B45-9D73-EEF39DDECBA1}"/>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971C6247-F563-9D41-B02F-4C097708A157}"/>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498581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2F079DAE-8087-FE48-B24F-3114264C0990}"/>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F615992A-2E96-9841-A17D-A1581687B4AC}"/>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2B4AA268-8909-0A46-B5FD-C7B5494FB6FF}"/>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754372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36C85B24-1F14-2A46-91FC-0B7FC6738D02}"/>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54E46A9B-34F6-7B44-BE45-AAEC5E454250}"/>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F853C672-16A4-9247-B4D1-3250EC970711}"/>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89953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02/12/2021</a:t>
            </a:fld>
            <a:endParaRPr lang="fr-FR" dirty="0"/>
          </a:p>
        </p:txBody>
      </p:sp>
    </p:spTree>
    <p:extLst>
      <p:ext uri="{BB962C8B-B14F-4D97-AF65-F5344CB8AC3E}">
        <p14:creationId xmlns:p14="http://schemas.microsoft.com/office/powerpoint/2010/main" val="455292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 xmlns:a16="http://schemas.microsoft.com/office/drawing/2014/main" id="{C0D333F6-48EC-8A4C-A930-531E2DE5E3C0}"/>
              </a:ext>
            </a:extLst>
          </p:cNvPr>
          <p:cNvSpPr>
            <a:spLocks noGrp="1"/>
          </p:cNvSpPr>
          <p:nvPr>
            <p:ph type="body" sz="quarter" idx="28" hasCustomPrompt="1"/>
          </p:nvPr>
        </p:nvSpPr>
        <p:spPr>
          <a:xfrm>
            <a:off x="927301" y="1437861"/>
            <a:ext cx="50599" cy="1343439"/>
          </a:xfr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 xmlns:a16="http://schemas.microsoft.com/office/drawing/2014/main" id="{9F24CBFD-D250-A846-8089-C12AD963658D}"/>
              </a:ext>
            </a:extLst>
          </p:cNvPr>
          <p:cNvSpPr>
            <a:spLocks noGrp="1"/>
          </p:cNvSpPr>
          <p:nvPr>
            <p:ph type="body" sz="quarter" idx="35"/>
          </p:nvPr>
        </p:nvSpPr>
        <p:spPr>
          <a:xfrm>
            <a:off x="1116013" y="1438275"/>
            <a:ext cx="7156450" cy="1343025"/>
          </a:xfrm>
        </p:spPr>
        <p:txBody>
          <a:bodyPr/>
          <a:lstStyle>
            <a:lvl1pPr>
              <a:defRPr sz="3600" b="1" i="0" cap="all" baseline="0">
                <a:solidFill>
                  <a:schemeClr val="bg1"/>
                </a:solidFill>
                <a:latin typeface="Arial" panose="020B0604020202020204" pitchFamily="34" charset="0"/>
              </a:defRPr>
            </a:lvl1pPr>
          </a:lstStyle>
          <a:p>
            <a:pPr lvl="0"/>
            <a:r>
              <a:rPr lang="fr-FR" smtClean="0"/>
              <a:t>Modifiez les styles du texte du masque</a:t>
            </a:r>
          </a:p>
        </p:txBody>
      </p:sp>
      <p:sp>
        <p:nvSpPr>
          <p:cNvPr id="10" name="Espace réservé du texte 5">
            <a:extLst>
              <a:ext uri="{FF2B5EF4-FFF2-40B4-BE49-F238E27FC236}">
                <a16:creationId xmlns="" xmlns:a16="http://schemas.microsoft.com/office/drawing/2014/main" id="{0053A370-BCB9-F741-B757-FB3ED04A0B72}"/>
              </a:ext>
            </a:extLst>
          </p:cNvPr>
          <p:cNvSpPr>
            <a:spLocks noGrp="1"/>
          </p:cNvSpPr>
          <p:nvPr>
            <p:ph type="body" sz="quarter" idx="36"/>
          </p:nvPr>
        </p:nvSpPr>
        <p:spPr>
          <a:xfrm>
            <a:off x="1116013" y="3747290"/>
            <a:ext cx="2998787" cy="1638300"/>
          </a:xfr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smtClean="0"/>
              <a:t>Modifiez les styles du texte du masque</a:t>
            </a:r>
          </a:p>
        </p:txBody>
      </p:sp>
      <p:sp>
        <p:nvSpPr>
          <p:cNvPr id="11" name="Espace réservé du texte 5">
            <a:extLst>
              <a:ext uri="{FF2B5EF4-FFF2-40B4-BE49-F238E27FC236}">
                <a16:creationId xmlns="" xmlns:a16="http://schemas.microsoft.com/office/drawing/2014/main" id="{DDEF4A67-CF56-D046-AA7C-7AF35FFB01E6}"/>
              </a:ext>
            </a:extLst>
          </p:cNvPr>
          <p:cNvSpPr>
            <a:spLocks noGrp="1"/>
          </p:cNvSpPr>
          <p:nvPr>
            <p:ph type="body" sz="quarter" idx="37"/>
          </p:nvPr>
        </p:nvSpPr>
        <p:spPr>
          <a:xfrm>
            <a:off x="4392341" y="3746502"/>
            <a:ext cx="2998787" cy="1638300"/>
          </a:xfrm>
        </p:spPr>
        <p:txBody>
          <a:bodyPr/>
          <a:lstStyle>
            <a:lvl1pPr>
              <a:lnSpc>
                <a:spcPct val="100000"/>
              </a:lnSpc>
              <a:spcAft>
                <a:spcPts val="500"/>
              </a:spcAft>
              <a:defRPr sz="1400" b="1" i="0" baseline="0">
                <a:solidFill>
                  <a:schemeClr val="bg1"/>
                </a:solidFill>
              </a:defRPr>
            </a:lvl1pPr>
          </a:lstStyle>
          <a:p>
            <a:pPr lvl="0"/>
            <a:r>
              <a:rPr lang="fr-FR" smtClean="0"/>
              <a:t>Modifiez les styles du texte du masque</a:t>
            </a:r>
          </a:p>
        </p:txBody>
      </p:sp>
      <p:sp>
        <p:nvSpPr>
          <p:cNvPr id="12" name="Espace réservé du texte 5">
            <a:extLst>
              <a:ext uri="{FF2B5EF4-FFF2-40B4-BE49-F238E27FC236}">
                <a16:creationId xmlns="" xmlns:a16="http://schemas.microsoft.com/office/drawing/2014/main" id="{E702EB90-1B53-5B40-B4D8-18EFA767867C}"/>
              </a:ext>
            </a:extLst>
          </p:cNvPr>
          <p:cNvSpPr>
            <a:spLocks noGrp="1"/>
          </p:cNvSpPr>
          <p:nvPr>
            <p:ph type="body" sz="quarter" idx="38"/>
          </p:nvPr>
        </p:nvSpPr>
        <p:spPr>
          <a:xfrm>
            <a:off x="7668669" y="3746502"/>
            <a:ext cx="2998787" cy="1638300"/>
          </a:xfrm>
        </p:spPr>
        <p:txBody>
          <a:bodyPr/>
          <a:lstStyle>
            <a:lvl1pPr>
              <a:lnSpc>
                <a:spcPct val="100000"/>
              </a:lnSpc>
              <a:spcAft>
                <a:spcPts val="500"/>
              </a:spcAft>
              <a:defRPr sz="1400" b="1" i="0" baseline="0">
                <a:solidFill>
                  <a:schemeClr val="bg1"/>
                </a:solidFill>
              </a:defRPr>
            </a:lvl1pPr>
          </a:lstStyle>
          <a:p>
            <a:pPr lvl="0"/>
            <a:r>
              <a:rPr lang="fr-FR" smtClean="0"/>
              <a:t>Modifiez les styles du texte du masque</a:t>
            </a:r>
          </a:p>
        </p:txBody>
      </p:sp>
    </p:spTree>
    <p:extLst>
      <p:ext uri="{BB962C8B-B14F-4D97-AF65-F5344CB8AC3E}">
        <p14:creationId xmlns:p14="http://schemas.microsoft.com/office/powerpoint/2010/main" val="1836648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02/12/2021</a:t>
            </a:fld>
            <a:endParaRPr lang="fr-FR" dirty="0">
              <a:solidFill>
                <a:srgbClr val="0C419A"/>
              </a:solidFill>
            </a:endParaRPr>
          </a:p>
        </p:txBody>
      </p:sp>
    </p:spTree>
    <p:extLst>
      <p:ext uri="{BB962C8B-B14F-4D97-AF65-F5344CB8AC3E}">
        <p14:creationId xmlns:p14="http://schemas.microsoft.com/office/powerpoint/2010/main" val="2744821965"/>
      </p:ext>
    </p:extLst>
  </p:cSld>
  <p:clrMapOvr>
    <a:masterClrMapping/>
  </p:clrMapOvr>
  <p:extLst mod="1">
    <p:ext uri="{DCECCB84-F9BA-43D5-87BE-67443E8EF086}">
      <p15:sldGuideLst xmlns=""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02/12/2021</a:t>
            </a:fld>
            <a:endParaRPr lang="fr-FR" dirty="0">
              <a:solidFill>
                <a:srgbClr val="0C419A"/>
              </a:solidFill>
            </a:endParaRPr>
          </a:p>
        </p:txBody>
      </p:sp>
    </p:spTree>
    <p:extLst>
      <p:ext uri="{BB962C8B-B14F-4D97-AF65-F5344CB8AC3E}">
        <p14:creationId xmlns:p14="http://schemas.microsoft.com/office/powerpoint/2010/main" val="855897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02/12/2021</a:t>
            </a:fld>
            <a:endParaRPr lang="fr-FR" dirty="0">
              <a:solidFill>
                <a:srgbClr val="0C419A"/>
              </a:solidFill>
            </a:endParaRPr>
          </a:p>
        </p:txBody>
      </p:sp>
    </p:spTree>
    <p:extLst>
      <p:ext uri="{BB962C8B-B14F-4D97-AF65-F5344CB8AC3E}">
        <p14:creationId xmlns:p14="http://schemas.microsoft.com/office/powerpoint/2010/main" val="2708432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272391"/>
          </a:xfrm>
          <a:prstGeom prst="rect">
            <a:avLst/>
          </a:prstGeom>
          <a:solidFill>
            <a:schemeClr val="tx1"/>
          </a:solidFill>
        </p:spPr>
        <p:txBody>
          <a:bodyPr lIns="396000" tIns="180000">
            <a:normAutofit/>
          </a:bodyPr>
          <a:lstStyle>
            <a:lvl1pPr algn="l">
              <a:defRPr sz="2500"/>
            </a:lvl1pPr>
          </a:lstStyle>
          <a:p>
            <a:r>
              <a:rPr lang="fr-FR" dirty="0"/>
              <a:t>MODIFIEZ LE STYLE DU TITRE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499987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597848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049566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793318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579024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9134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272391"/>
          </a:xfrm>
          <a:prstGeom prst="rect">
            <a:avLst/>
          </a:prstGeom>
          <a:solidFill>
            <a:schemeClr val="tx1"/>
          </a:solidFill>
        </p:spPr>
        <p:txBody>
          <a:bodyPr lIns="396000" tIns="180000">
            <a:normAutofit/>
          </a:bodyPr>
          <a:lstStyle>
            <a:lvl1pPr algn="l">
              <a:defRPr sz="2500"/>
            </a:lvl1pPr>
          </a:lstStyle>
          <a:p>
            <a:r>
              <a:rPr lang="fr-FR" dirty="0"/>
              <a:t>MODIFIEZ LE STYLE DU TITRE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354014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320525885"/>
      </p:ext>
    </p:extLst>
  </p:cSld>
  <p:clrMapOvr>
    <a:masterClrMapping/>
  </p:clrMapOvr>
  <p:extLst mod="1">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tx2"/>
          </a:solidFill>
        </p:spPr>
        <p:txBody>
          <a:bodyPr/>
          <a:lstStyle/>
          <a:p>
            <a:r>
              <a:rPr lang="fr-FR" smtClean="0"/>
              <a:t>Modifiez le style du titre</a:t>
            </a:r>
            <a:endParaRPr lang="fr-FR"/>
          </a:p>
        </p:txBody>
      </p:sp>
    </p:spTree>
    <p:extLst>
      <p:ext uri="{BB962C8B-B14F-4D97-AF65-F5344CB8AC3E}">
        <p14:creationId xmlns:p14="http://schemas.microsoft.com/office/powerpoint/2010/main" val="2544365678"/>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1"/>
          </a:solidFill>
        </p:spPr>
        <p:txBody>
          <a:bodyPr/>
          <a:lstStyle/>
          <a:p>
            <a:r>
              <a:rPr lang="fr-FR" smtClean="0"/>
              <a:t>Modifiez le style du titre</a:t>
            </a:r>
            <a:endParaRPr lang="fr-FR"/>
          </a:p>
        </p:txBody>
      </p:sp>
    </p:spTree>
    <p:extLst>
      <p:ext uri="{BB962C8B-B14F-4D97-AF65-F5344CB8AC3E}">
        <p14:creationId xmlns:p14="http://schemas.microsoft.com/office/powerpoint/2010/main" val="1544478754"/>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Tree>
    <p:extLst>
      <p:ext uri="{BB962C8B-B14F-4D97-AF65-F5344CB8AC3E}">
        <p14:creationId xmlns:p14="http://schemas.microsoft.com/office/powerpoint/2010/main" val="3548713374"/>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Tree>
    <p:extLst>
      <p:ext uri="{BB962C8B-B14F-4D97-AF65-F5344CB8AC3E}">
        <p14:creationId xmlns:p14="http://schemas.microsoft.com/office/powerpoint/2010/main" val="3883166168"/>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501701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820471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9173815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41408167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952731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8484841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154268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40918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40478965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4132283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0065981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10" name="Espace réservé du texte 8">
            <a:extLst>
              <a:ext uri="{FF2B5EF4-FFF2-40B4-BE49-F238E27FC236}">
                <a16:creationId xmlns="" xmlns:a16="http://schemas.microsoft.com/office/drawing/2014/main" id="{761F1608-1EEB-E647-B6C1-A92DFDEACC8B}"/>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1" name="Espace réservé du texte 8">
            <a:extLst>
              <a:ext uri="{FF2B5EF4-FFF2-40B4-BE49-F238E27FC236}">
                <a16:creationId xmlns="" xmlns:a16="http://schemas.microsoft.com/office/drawing/2014/main" id="{12396C78-3A19-AA4A-BA82-771000D34AB6}"/>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3" name="Espace réservé du texte 8">
            <a:extLst>
              <a:ext uri="{FF2B5EF4-FFF2-40B4-BE49-F238E27FC236}">
                <a16:creationId xmlns="" xmlns:a16="http://schemas.microsoft.com/office/drawing/2014/main" id="{EC2BF74E-545A-A440-902F-FA50E56110EE}"/>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Tree>
    <p:extLst>
      <p:ext uri="{BB962C8B-B14F-4D97-AF65-F5344CB8AC3E}">
        <p14:creationId xmlns:p14="http://schemas.microsoft.com/office/powerpoint/2010/main" val="16873691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F2F5452A-EA35-364C-871A-EF7CC620C4BD}"/>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826E2E5D-419D-F744-910A-52FB82C616E2}"/>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822EADD7-9147-EC4B-B04B-311375EF40B2}"/>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9034984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21928D4E-4DC9-7743-8E29-22CA76F8BA77}"/>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55C896D7-F7BF-3B45-9D73-EEF39DDECBA1}"/>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971C6247-F563-9D41-B02F-4C097708A157}"/>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7662697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2F079DAE-8087-FE48-B24F-3114264C0990}"/>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F615992A-2E96-9841-A17D-A1581687B4AC}"/>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2B4AA268-8909-0A46-B5FD-C7B5494FB6FF}"/>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486644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36C85B24-1F14-2A46-91FC-0B7FC6738D02}"/>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54E46A9B-34F6-7B44-BE45-AAEC5E454250}"/>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F853C672-16A4-9247-B4D1-3250EC970711}"/>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37068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1558079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 xmlns:a16="http://schemas.microsoft.com/office/drawing/2014/main" id="{C0D333F6-48EC-8A4C-A930-531E2DE5E3C0}"/>
              </a:ext>
            </a:extLst>
          </p:cNvPr>
          <p:cNvSpPr>
            <a:spLocks noGrp="1"/>
          </p:cNvSpPr>
          <p:nvPr>
            <p:ph type="body" sz="quarter" idx="28" hasCustomPrompt="1"/>
          </p:nvPr>
        </p:nvSpPr>
        <p:spPr>
          <a:xfrm>
            <a:off x="927301" y="1437861"/>
            <a:ext cx="50599" cy="1343439"/>
          </a:xfr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 xmlns:a16="http://schemas.microsoft.com/office/drawing/2014/main" id="{9F24CBFD-D250-A846-8089-C12AD963658D}"/>
              </a:ext>
            </a:extLst>
          </p:cNvPr>
          <p:cNvSpPr>
            <a:spLocks noGrp="1"/>
          </p:cNvSpPr>
          <p:nvPr>
            <p:ph type="body" sz="quarter" idx="35"/>
          </p:nvPr>
        </p:nvSpPr>
        <p:spPr>
          <a:xfrm>
            <a:off x="1116013" y="1438275"/>
            <a:ext cx="7156450" cy="1343025"/>
          </a:xfrm>
        </p:spPr>
        <p:txBody>
          <a:bodyPr/>
          <a:lstStyle>
            <a:lvl1pPr>
              <a:defRPr sz="3600" b="1" i="0" cap="all" baseline="0">
                <a:solidFill>
                  <a:schemeClr val="bg1"/>
                </a:solidFill>
                <a:latin typeface="Arial" panose="020B0604020202020204" pitchFamily="34" charset="0"/>
              </a:defRPr>
            </a:lvl1pPr>
          </a:lstStyle>
          <a:p>
            <a:pPr lvl="0"/>
            <a:r>
              <a:rPr lang="fr-FR" smtClean="0"/>
              <a:t>Modifiez les styles du texte du masque</a:t>
            </a:r>
          </a:p>
        </p:txBody>
      </p:sp>
      <p:sp>
        <p:nvSpPr>
          <p:cNvPr id="10" name="Espace réservé du texte 5">
            <a:extLst>
              <a:ext uri="{FF2B5EF4-FFF2-40B4-BE49-F238E27FC236}">
                <a16:creationId xmlns="" xmlns:a16="http://schemas.microsoft.com/office/drawing/2014/main" id="{0053A370-BCB9-F741-B757-FB3ED04A0B72}"/>
              </a:ext>
            </a:extLst>
          </p:cNvPr>
          <p:cNvSpPr>
            <a:spLocks noGrp="1"/>
          </p:cNvSpPr>
          <p:nvPr>
            <p:ph type="body" sz="quarter" idx="36"/>
          </p:nvPr>
        </p:nvSpPr>
        <p:spPr>
          <a:xfrm>
            <a:off x="1116013" y="3747290"/>
            <a:ext cx="2998787" cy="1638300"/>
          </a:xfr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smtClean="0"/>
              <a:t>Modifiez les styles du texte du masque</a:t>
            </a:r>
          </a:p>
        </p:txBody>
      </p:sp>
      <p:sp>
        <p:nvSpPr>
          <p:cNvPr id="11" name="Espace réservé du texte 5">
            <a:extLst>
              <a:ext uri="{FF2B5EF4-FFF2-40B4-BE49-F238E27FC236}">
                <a16:creationId xmlns="" xmlns:a16="http://schemas.microsoft.com/office/drawing/2014/main" id="{DDEF4A67-CF56-D046-AA7C-7AF35FFB01E6}"/>
              </a:ext>
            </a:extLst>
          </p:cNvPr>
          <p:cNvSpPr>
            <a:spLocks noGrp="1"/>
          </p:cNvSpPr>
          <p:nvPr>
            <p:ph type="body" sz="quarter" idx="37"/>
          </p:nvPr>
        </p:nvSpPr>
        <p:spPr>
          <a:xfrm>
            <a:off x="4392341" y="3746502"/>
            <a:ext cx="2998787" cy="1638300"/>
          </a:xfrm>
        </p:spPr>
        <p:txBody>
          <a:bodyPr/>
          <a:lstStyle>
            <a:lvl1pPr>
              <a:lnSpc>
                <a:spcPct val="100000"/>
              </a:lnSpc>
              <a:spcAft>
                <a:spcPts val="500"/>
              </a:spcAft>
              <a:defRPr sz="1400" b="1" i="0" baseline="0">
                <a:solidFill>
                  <a:schemeClr val="bg1"/>
                </a:solidFill>
              </a:defRPr>
            </a:lvl1pPr>
          </a:lstStyle>
          <a:p>
            <a:pPr lvl="0"/>
            <a:r>
              <a:rPr lang="fr-FR" smtClean="0"/>
              <a:t>Modifiez les styles du texte du masque</a:t>
            </a:r>
          </a:p>
        </p:txBody>
      </p:sp>
      <p:sp>
        <p:nvSpPr>
          <p:cNvPr id="12" name="Espace réservé du texte 5">
            <a:extLst>
              <a:ext uri="{FF2B5EF4-FFF2-40B4-BE49-F238E27FC236}">
                <a16:creationId xmlns="" xmlns:a16="http://schemas.microsoft.com/office/drawing/2014/main" id="{E702EB90-1B53-5B40-B4D8-18EFA767867C}"/>
              </a:ext>
            </a:extLst>
          </p:cNvPr>
          <p:cNvSpPr>
            <a:spLocks noGrp="1"/>
          </p:cNvSpPr>
          <p:nvPr>
            <p:ph type="body" sz="quarter" idx="38"/>
          </p:nvPr>
        </p:nvSpPr>
        <p:spPr>
          <a:xfrm>
            <a:off x="7668669" y="3746502"/>
            <a:ext cx="2998787" cy="1638300"/>
          </a:xfrm>
        </p:spPr>
        <p:txBody>
          <a:bodyPr/>
          <a:lstStyle>
            <a:lvl1pPr>
              <a:lnSpc>
                <a:spcPct val="100000"/>
              </a:lnSpc>
              <a:spcAft>
                <a:spcPts val="500"/>
              </a:spcAft>
              <a:defRPr sz="1400" b="1" i="0" baseline="0">
                <a:solidFill>
                  <a:schemeClr val="bg1"/>
                </a:solidFill>
              </a:defRPr>
            </a:lvl1pPr>
          </a:lstStyle>
          <a:p>
            <a:pPr lvl="0"/>
            <a:r>
              <a:rPr lang="fr-FR" smtClean="0"/>
              <a:t>Modifiez les styles du texte du masque</a:t>
            </a:r>
          </a:p>
        </p:txBody>
      </p:sp>
    </p:spTree>
    <p:extLst>
      <p:ext uri="{BB962C8B-B14F-4D97-AF65-F5344CB8AC3E}">
        <p14:creationId xmlns:p14="http://schemas.microsoft.com/office/powerpoint/2010/main" val="26065713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02/12/2021</a:t>
            </a:fld>
            <a:endParaRPr lang="fr-FR" dirty="0">
              <a:solidFill>
                <a:srgbClr val="0C419A"/>
              </a:solidFill>
            </a:endParaRPr>
          </a:p>
        </p:txBody>
      </p:sp>
    </p:spTree>
    <p:extLst>
      <p:ext uri="{BB962C8B-B14F-4D97-AF65-F5344CB8AC3E}">
        <p14:creationId xmlns:p14="http://schemas.microsoft.com/office/powerpoint/2010/main" val="135911933"/>
      </p:ext>
    </p:extLst>
  </p:cSld>
  <p:clrMapOvr>
    <a:masterClrMapping/>
  </p:clrMapOvr>
  <p:extLst mod="1">
    <p:ext uri="{DCECCB84-F9BA-43D5-87BE-67443E8EF086}">
      <p15:sldGuideLst xmlns=""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02/12/2021</a:t>
            </a:fld>
            <a:endParaRPr lang="fr-FR" dirty="0">
              <a:solidFill>
                <a:srgbClr val="0C419A"/>
              </a:solidFill>
            </a:endParaRPr>
          </a:p>
        </p:txBody>
      </p:sp>
    </p:spTree>
    <p:extLst>
      <p:ext uri="{BB962C8B-B14F-4D97-AF65-F5344CB8AC3E}">
        <p14:creationId xmlns:p14="http://schemas.microsoft.com/office/powerpoint/2010/main" val="1774258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02/12/2021</a:t>
            </a:fld>
            <a:endParaRPr lang="fr-FR" dirty="0">
              <a:solidFill>
                <a:srgbClr val="0C419A"/>
              </a:solidFill>
            </a:endParaRPr>
          </a:p>
        </p:txBody>
      </p:sp>
    </p:spTree>
    <p:extLst>
      <p:ext uri="{BB962C8B-B14F-4D97-AF65-F5344CB8AC3E}">
        <p14:creationId xmlns:p14="http://schemas.microsoft.com/office/powerpoint/2010/main" val="1354276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272391"/>
          </a:xfrm>
          <a:prstGeom prst="rect">
            <a:avLst/>
          </a:prstGeom>
          <a:solidFill>
            <a:schemeClr val="tx1"/>
          </a:solidFill>
        </p:spPr>
        <p:txBody>
          <a:bodyPr lIns="396000" tIns="180000">
            <a:normAutofit/>
          </a:bodyPr>
          <a:lstStyle>
            <a:lvl1pPr algn="l">
              <a:defRPr sz="2500"/>
            </a:lvl1pPr>
          </a:lstStyle>
          <a:p>
            <a:r>
              <a:rPr lang="fr-FR" dirty="0"/>
              <a:t>MODIFIEZ LE STYLE DU TITRE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966812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1347049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0826174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1047060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0339095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5107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711550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225607581"/>
      </p:ext>
    </p:extLst>
  </p:cSld>
  <p:clrMapOvr>
    <a:masterClrMapping/>
  </p:clrMapOvr>
  <p:extLst mod="1">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tx2"/>
          </a:solidFill>
        </p:spPr>
        <p:txBody>
          <a:bodyPr/>
          <a:lstStyle/>
          <a:p>
            <a:r>
              <a:rPr lang="fr-FR" smtClean="0"/>
              <a:t>Modifiez le style du titre</a:t>
            </a:r>
            <a:endParaRPr lang="fr-FR"/>
          </a:p>
        </p:txBody>
      </p:sp>
    </p:spTree>
    <p:extLst>
      <p:ext uri="{BB962C8B-B14F-4D97-AF65-F5344CB8AC3E}">
        <p14:creationId xmlns:p14="http://schemas.microsoft.com/office/powerpoint/2010/main" val="2037775539"/>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1"/>
          </a:solidFill>
        </p:spPr>
        <p:txBody>
          <a:bodyPr/>
          <a:lstStyle/>
          <a:p>
            <a:r>
              <a:rPr lang="fr-FR" smtClean="0"/>
              <a:t>Modifiez le style du titre</a:t>
            </a:r>
            <a:endParaRPr lang="fr-FR"/>
          </a:p>
        </p:txBody>
      </p:sp>
    </p:spTree>
    <p:extLst>
      <p:ext uri="{BB962C8B-B14F-4D97-AF65-F5344CB8AC3E}">
        <p14:creationId xmlns:p14="http://schemas.microsoft.com/office/powerpoint/2010/main" val="302998913"/>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Tree>
    <p:extLst>
      <p:ext uri="{BB962C8B-B14F-4D97-AF65-F5344CB8AC3E}">
        <p14:creationId xmlns:p14="http://schemas.microsoft.com/office/powerpoint/2010/main" val="1475754338"/>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1273094" y="2087730"/>
            <a:ext cx="10421565" cy="3766660"/>
          </a:xfrm>
        </p:spPr>
        <p:txBody>
          <a:bodyPr/>
          <a:lstStyle>
            <a:lvl1pPr marL="0" indent="0">
              <a:buNone/>
              <a:defRPr sz="2200" b="0">
                <a:solidFill>
                  <a:schemeClr val="tx2"/>
                </a:solidFill>
              </a:defRPr>
            </a:lvl1pPr>
            <a:lvl2pPr marL="0" indent="144000">
              <a:spcAft>
                <a:spcPts val="800"/>
              </a:spcAft>
              <a:buClr>
                <a:schemeClr val="tx2"/>
              </a:buClr>
              <a:buFont typeface="Symbol" panose="05050102010706020507" pitchFamily="18" charset="2"/>
              <a:buChar char=""/>
              <a:defRPr b="1"/>
            </a:lvl2pPr>
            <a:lvl3pPr>
              <a:spcAft>
                <a:spcPts val="600"/>
              </a:spcAft>
              <a:defRPr sz="1600" b="0"/>
            </a:lvl3pPr>
            <a:lvl4pPr>
              <a:defRPr sz="1400" b="1"/>
            </a:lvl4pPr>
            <a:lvl5pPr>
              <a:defRPr sz="1200"/>
            </a:lvl5pPr>
          </a:lstStyle>
          <a:p>
            <a:pPr lvl="0"/>
            <a:r>
              <a:rPr lang="fr-FR" smtClean="0"/>
              <a:t>Modifiez les styles du texte du masque</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Tree>
    <p:extLst>
      <p:ext uri="{BB962C8B-B14F-4D97-AF65-F5344CB8AC3E}">
        <p14:creationId xmlns:p14="http://schemas.microsoft.com/office/powerpoint/2010/main" val="3220978447"/>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0009467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40041086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1492618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41673843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7BC41F0E-EC30-4D2A-AA16-7B987E32A160}"/>
              </a:ext>
            </a:extLst>
          </p:cNvPr>
          <p:cNvSpPr>
            <a:spLocks noGrp="1"/>
          </p:cNvSpPr>
          <p:nvPr>
            <p:ph type="body" sz="quarter" idx="13"/>
          </p:nvPr>
        </p:nvSpPr>
        <p:spPr>
          <a:xfrm>
            <a:off x="498660" y="2087731"/>
            <a:ext cx="5275740" cy="3714086"/>
          </a:xfrm>
        </p:spPr>
        <p:txBody>
          <a:bodyPr/>
          <a:lstStyle>
            <a:lvl1pPr>
              <a:defRPr>
                <a:solidFill>
                  <a:schemeClr val="tx2"/>
                </a:solidFill>
              </a:defRPr>
            </a:lvl1pPr>
          </a:lstStyle>
          <a:p>
            <a:pPr lvl="0"/>
            <a:r>
              <a:rPr lang="fr-FR" smtClean="0"/>
              <a:t>Modifiez les styles du texte du masque</a:t>
            </a:r>
          </a:p>
        </p:txBody>
      </p:sp>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6096660" y="1609595"/>
            <a:ext cx="5595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59407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0604669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16071260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8450845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296786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2339579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p:nvPr>
        </p:nvSpPr>
        <p:spPr>
          <a:xfrm>
            <a:off x="498660" y="1609595"/>
            <a:ext cx="11193938" cy="4192222"/>
          </a:xfrm>
          <a:solidFill>
            <a:schemeClr val="bg1">
              <a:lumMod val="95000"/>
            </a:schemeClr>
          </a:solidFill>
        </p:spPr>
        <p:txBody>
          <a:bodyPr/>
          <a:lstStyle>
            <a:lvl1pPr>
              <a:defRPr>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24489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p:txBody>
          <a:bodyPr/>
          <a:lstStyle/>
          <a:p>
            <a:r>
              <a:rPr lang="fr-FR" smtClean="0"/>
              <a:t>Modifiez le style du titre</a:t>
            </a:r>
            <a:endParaRPr lang="fr-FR" dirty="0"/>
          </a:p>
        </p:txBody>
      </p:sp>
      <p:sp>
        <p:nvSpPr>
          <p:cNvPr id="10" name="Espace réservé du texte 8">
            <a:extLst>
              <a:ext uri="{FF2B5EF4-FFF2-40B4-BE49-F238E27FC236}">
                <a16:creationId xmlns="" xmlns:a16="http://schemas.microsoft.com/office/drawing/2014/main" id="{761F1608-1EEB-E647-B6C1-A92DFDEACC8B}"/>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1" name="Espace réservé du texte 8">
            <a:extLst>
              <a:ext uri="{FF2B5EF4-FFF2-40B4-BE49-F238E27FC236}">
                <a16:creationId xmlns="" xmlns:a16="http://schemas.microsoft.com/office/drawing/2014/main" id="{12396C78-3A19-AA4A-BA82-771000D34AB6}"/>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3" name="Espace réservé du texte 8">
            <a:extLst>
              <a:ext uri="{FF2B5EF4-FFF2-40B4-BE49-F238E27FC236}">
                <a16:creationId xmlns="" xmlns:a16="http://schemas.microsoft.com/office/drawing/2014/main" id="{EC2BF74E-545A-A440-902F-FA50E56110EE}"/>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Tree>
    <p:extLst>
      <p:ext uri="{BB962C8B-B14F-4D97-AF65-F5344CB8AC3E}">
        <p14:creationId xmlns:p14="http://schemas.microsoft.com/office/powerpoint/2010/main" val="19357414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tx2"/>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F2F5452A-EA35-364C-871A-EF7CC620C4BD}"/>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826E2E5D-419D-F744-910A-52FB82C616E2}"/>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822EADD7-9147-EC4B-B04B-311375EF40B2}"/>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34916157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1"/>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21928D4E-4DC9-7743-8E29-22CA76F8BA77}"/>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55C896D7-F7BF-3B45-9D73-EEF39DDECBA1}"/>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971C6247-F563-9D41-B02F-4C097708A157}"/>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6646927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2"/>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2F079DAE-8087-FE48-B24F-3114264C0990}"/>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F615992A-2E96-9841-A17D-A1581687B4AC}"/>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2B4AA268-8909-0A46-B5FD-C7B5494FB6FF}"/>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5630415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p:nvPr>
        </p:nvSpPr>
        <p:spPr>
          <a:solidFill>
            <a:schemeClr val="accent4"/>
          </a:solidFill>
        </p:spPr>
        <p:txBody>
          <a:bodyPr/>
          <a:lstStyle/>
          <a:p>
            <a:r>
              <a:rPr lang="fr-FR" smtClean="0"/>
              <a:t>Modifiez le style du titre</a:t>
            </a:r>
            <a:endParaRPr lang="fr-FR" dirty="0"/>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 xmlns:a16="http://schemas.microsoft.com/office/drawing/2014/main" id="{36C85B24-1F14-2A46-91FC-0B7FC6738D02}"/>
              </a:ext>
            </a:extLst>
          </p:cNvPr>
          <p:cNvSpPr>
            <a:spLocks noGrp="1"/>
          </p:cNvSpPr>
          <p:nvPr>
            <p:ph type="body" sz="quarter" idx="13"/>
          </p:nvPr>
        </p:nvSpPr>
        <p:spPr>
          <a:xfrm>
            <a:off x="498660" y="4888434"/>
            <a:ext cx="3527240" cy="915468"/>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7" name="Espace réservé du texte 8">
            <a:extLst>
              <a:ext uri="{FF2B5EF4-FFF2-40B4-BE49-F238E27FC236}">
                <a16:creationId xmlns="" xmlns:a16="http://schemas.microsoft.com/office/drawing/2014/main" id="{54E46A9B-34F6-7B44-BE45-AAEC5E454250}"/>
              </a:ext>
            </a:extLst>
          </p:cNvPr>
          <p:cNvSpPr>
            <a:spLocks noGrp="1"/>
          </p:cNvSpPr>
          <p:nvPr>
            <p:ph type="body" sz="quarter" idx="19"/>
          </p:nvPr>
        </p:nvSpPr>
        <p:spPr>
          <a:xfrm>
            <a:off x="4333040" y="4888432"/>
            <a:ext cx="3527240" cy="915469"/>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
        <p:nvSpPr>
          <p:cNvPr id="18" name="Espace réservé du texte 8">
            <a:extLst>
              <a:ext uri="{FF2B5EF4-FFF2-40B4-BE49-F238E27FC236}">
                <a16:creationId xmlns="" xmlns:a16="http://schemas.microsoft.com/office/drawing/2014/main" id="{F853C672-16A4-9247-B4D1-3250EC970711}"/>
              </a:ext>
            </a:extLst>
          </p:cNvPr>
          <p:cNvSpPr>
            <a:spLocks noGrp="1"/>
          </p:cNvSpPr>
          <p:nvPr>
            <p:ph type="body" sz="quarter" idx="20"/>
          </p:nvPr>
        </p:nvSpPr>
        <p:spPr>
          <a:xfrm>
            <a:off x="8167420" y="4888431"/>
            <a:ext cx="3527240" cy="915470"/>
          </a:xfrm>
        </p:spPr>
        <p:txBody>
          <a:bodyPr/>
          <a:lstStyle>
            <a:lvl1pPr>
              <a:lnSpc>
                <a:spcPct val="100000"/>
              </a:lnSpc>
              <a:spcAft>
                <a:spcPts val="500"/>
              </a:spcAft>
              <a:defRPr sz="1400">
                <a:solidFill>
                  <a:schemeClr val="tx2"/>
                </a:solidFill>
              </a:defRPr>
            </a:lvl1pPr>
          </a:lstStyle>
          <a:p>
            <a:pPr lvl="0"/>
            <a:r>
              <a:rPr lang="fr-FR" smtClean="0"/>
              <a:t>Modifiez les styles du texte du masque</a:t>
            </a:r>
          </a:p>
        </p:txBody>
      </p:sp>
    </p:spTree>
    <p:extLst>
      <p:ext uri="{BB962C8B-B14F-4D97-AF65-F5344CB8AC3E}">
        <p14:creationId xmlns:p14="http://schemas.microsoft.com/office/powerpoint/2010/main" val="2826067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5713238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8" name="Espace réservé du texte 6">
            <a:extLst>
              <a:ext uri="{FF2B5EF4-FFF2-40B4-BE49-F238E27FC236}">
                <a16:creationId xmlns="" xmlns:a16="http://schemas.microsoft.com/office/drawing/2014/main" id="{C0D333F6-48EC-8A4C-A930-531E2DE5E3C0}"/>
              </a:ext>
            </a:extLst>
          </p:cNvPr>
          <p:cNvSpPr>
            <a:spLocks noGrp="1"/>
          </p:cNvSpPr>
          <p:nvPr>
            <p:ph type="body" sz="quarter" idx="28" hasCustomPrompt="1"/>
          </p:nvPr>
        </p:nvSpPr>
        <p:spPr>
          <a:xfrm>
            <a:off x="927301" y="1437861"/>
            <a:ext cx="50599" cy="1343439"/>
          </a:xfr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 xmlns:a16="http://schemas.microsoft.com/office/drawing/2014/main" id="{9F24CBFD-D250-A846-8089-C12AD963658D}"/>
              </a:ext>
            </a:extLst>
          </p:cNvPr>
          <p:cNvSpPr>
            <a:spLocks noGrp="1"/>
          </p:cNvSpPr>
          <p:nvPr>
            <p:ph type="body" sz="quarter" idx="35"/>
          </p:nvPr>
        </p:nvSpPr>
        <p:spPr>
          <a:xfrm>
            <a:off x="1116013" y="1438275"/>
            <a:ext cx="7156450" cy="1343025"/>
          </a:xfrm>
        </p:spPr>
        <p:txBody>
          <a:bodyPr/>
          <a:lstStyle>
            <a:lvl1pPr>
              <a:defRPr sz="3600" b="1" i="0" cap="all" baseline="0">
                <a:solidFill>
                  <a:schemeClr val="bg1"/>
                </a:solidFill>
                <a:latin typeface="Arial" panose="020B0604020202020204" pitchFamily="34" charset="0"/>
              </a:defRPr>
            </a:lvl1pPr>
          </a:lstStyle>
          <a:p>
            <a:pPr lvl="0"/>
            <a:r>
              <a:rPr lang="fr-FR" smtClean="0"/>
              <a:t>Modifiez les styles du texte du masque</a:t>
            </a:r>
          </a:p>
        </p:txBody>
      </p:sp>
      <p:sp>
        <p:nvSpPr>
          <p:cNvPr id="10" name="Espace réservé du texte 5">
            <a:extLst>
              <a:ext uri="{FF2B5EF4-FFF2-40B4-BE49-F238E27FC236}">
                <a16:creationId xmlns="" xmlns:a16="http://schemas.microsoft.com/office/drawing/2014/main" id="{0053A370-BCB9-F741-B757-FB3ED04A0B72}"/>
              </a:ext>
            </a:extLst>
          </p:cNvPr>
          <p:cNvSpPr>
            <a:spLocks noGrp="1"/>
          </p:cNvSpPr>
          <p:nvPr>
            <p:ph type="body" sz="quarter" idx="36"/>
          </p:nvPr>
        </p:nvSpPr>
        <p:spPr>
          <a:xfrm>
            <a:off x="1116013" y="3747290"/>
            <a:ext cx="2998787" cy="1638300"/>
          </a:xfr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smtClean="0"/>
              <a:t>Modifiez les styles du texte du masque</a:t>
            </a:r>
          </a:p>
        </p:txBody>
      </p:sp>
      <p:sp>
        <p:nvSpPr>
          <p:cNvPr id="11" name="Espace réservé du texte 5">
            <a:extLst>
              <a:ext uri="{FF2B5EF4-FFF2-40B4-BE49-F238E27FC236}">
                <a16:creationId xmlns="" xmlns:a16="http://schemas.microsoft.com/office/drawing/2014/main" id="{DDEF4A67-CF56-D046-AA7C-7AF35FFB01E6}"/>
              </a:ext>
            </a:extLst>
          </p:cNvPr>
          <p:cNvSpPr>
            <a:spLocks noGrp="1"/>
          </p:cNvSpPr>
          <p:nvPr>
            <p:ph type="body" sz="quarter" idx="37"/>
          </p:nvPr>
        </p:nvSpPr>
        <p:spPr>
          <a:xfrm>
            <a:off x="4392341" y="3746502"/>
            <a:ext cx="2998787" cy="1638300"/>
          </a:xfrm>
        </p:spPr>
        <p:txBody>
          <a:bodyPr/>
          <a:lstStyle>
            <a:lvl1pPr>
              <a:lnSpc>
                <a:spcPct val="100000"/>
              </a:lnSpc>
              <a:spcAft>
                <a:spcPts val="500"/>
              </a:spcAft>
              <a:defRPr sz="1400" b="1" i="0" baseline="0">
                <a:solidFill>
                  <a:schemeClr val="bg1"/>
                </a:solidFill>
              </a:defRPr>
            </a:lvl1pPr>
          </a:lstStyle>
          <a:p>
            <a:pPr lvl="0"/>
            <a:r>
              <a:rPr lang="fr-FR" smtClean="0"/>
              <a:t>Modifiez les styles du texte du masque</a:t>
            </a:r>
          </a:p>
        </p:txBody>
      </p:sp>
      <p:sp>
        <p:nvSpPr>
          <p:cNvPr id="12" name="Espace réservé du texte 5">
            <a:extLst>
              <a:ext uri="{FF2B5EF4-FFF2-40B4-BE49-F238E27FC236}">
                <a16:creationId xmlns="" xmlns:a16="http://schemas.microsoft.com/office/drawing/2014/main" id="{E702EB90-1B53-5B40-B4D8-18EFA767867C}"/>
              </a:ext>
            </a:extLst>
          </p:cNvPr>
          <p:cNvSpPr>
            <a:spLocks noGrp="1"/>
          </p:cNvSpPr>
          <p:nvPr>
            <p:ph type="body" sz="quarter" idx="38"/>
          </p:nvPr>
        </p:nvSpPr>
        <p:spPr>
          <a:xfrm>
            <a:off x="7668669" y="3746502"/>
            <a:ext cx="2998787" cy="1638300"/>
          </a:xfrm>
        </p:spPr>
        <p:txBody>
          <a:bodyPr/>
          <a:lstStyle>
            <a:lvl1pPr>
              <a:lnSpc>
                <a:spcPct val="100000"/>
              </a:lnSpc>
              <a:spcAft>
                <a:spcPts val="500"/>
              </a:spcAft>
              <a:defRPr sz="1400" b="1" i="0" baseline="0">
                <a:solidFill>
                  <a:schemeClr val="bg1"/>
                </a:solidFill>
              </a:defRPr>
            </a:lvl1pPr>
          </a:lstStyle>
          <a:p>
            <a:pPr lvl="0"/>
            <a:r>
              <a:rPr lang="fr-FR" smtClean="0"/>
              <a:t>Modifiez les styles du texte du masque</a:t>
            </a:r>
          </a:p>
        </p:txBody>
      </p:sp>
    </p:spTree>
    <p:extLst>
      <p:ext uri="{BB962C8B-B14F-4D97-AF65-F5344CB8AC3E}">
        <p14:creationId xmlns:p14="http://schemas.microsoft.com/office/powerpoint/2010/main" val="18553255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solidFill>
                  <a:srgbClr val="0C419A"/>
                </a:solidFill>
              </a:rPr>
              <a:pPr/>
              <a:t>02/12/2021</a:t>
            </a:fld>
            <a:endParaRPr lang="fr-FR" dirty="0">
              <a:solidFill>
                <a:srgbClr val="0C419A"/>
              </a:solidFill>
            </a:endParaRPr>
          </a:p>
        </p:txBody>
      </p:sp>
    </p:spTree>
    <p:extLst>
      <p:ext uri="{BB962C8B-B14F-4D97-AF65-F5344CB8AC3E}">
        <p14:creationId xmlns:p14="http://schemas.microsoft.com/office/powerpoint/2010/main" val="3068882790"/>
      </p:ext>
    </p:extLst>
  </p:cSld>
  <p:clrMapOvr>
    <a:masterClrMapping/>
  </p:clrMapOvr>
  <p:extLst mod="1">
    <p:ext uri="{DCECCB84-F9BA-43D5-87BE-67443E8EF086}">
      <p15:sldGuideLst xmlns=""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solidFill>
                  <a:srgbClr val="0C419A"/>
                </a:solidFill>
              </a:rPr>
              <a:pPr/>
              <a:t>02/12/2021</a:t>
            </a:fld>
            <a:endParaRPr lang="fr-FR" dirty="0">
              <a:solidFill>
                <a:srgbClr val="0C419A"/>
              </a:solidFill>
            </a:endParaRPr>
          </a:p>
        </p:txBody>
      </p:sp>
    </p:spTree>
    <p:extLst>
      <p:ext uri="{BB962C8B-B14F-4D97-AF65-F5344CB8AC3E}">
        <p14:creationId xmlns:p14="http://schemas.microsoft.com/office/powerpoint/2010/main" val="5707980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solidFill>
                  <a:srgbClr val="0C419A"/>
                </a:solidFill>
              </a:rPr>
              <a:pPr/>
              <a:t>02/12/2021</a:t>
            </a:fld>
            <a:endParaRPr lang="fr-FR" dirty="0">
              <a:solidFill>
                <a:srgbClr val="0C419A"/>
              </a:solidFill>
            </a:endParaRPr>
          </a:p>
        </p:txBody>
      </p:sp>
    </p:spTree>
    <p:extLst>
      <p:ext uri="{BB962C8B-B14F-4D97-AF65-F5344CB8AC3E}">
        <p14:creationId xmlns:p14="http://schemas.microsoft.com/office/powerpoint/2010/main" val="10596130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272391"/>
          </a:xfrm>
          <a:prstGeom prst="rect">
            <a:avLst/>
          </a:prstGeom>
          <a:solidFill>
            <a:schemeClr val="tx1"/>
          </a:solidFill>
        </p:spPr>
        <p:txBody>
          <a:bodyPr lIns="396000" tIns="180000">
            <a:normAutofit/>
          </a:bodyPr>
          <a:lstStyle>
            <a:lvl1pPr algn="l">
              <a:defRPr sz="2500"/>
            </a:lvl1pPr>
          </a:lstStyle>
          <a:p>
            <a:r>
              <a:rPr lang="fr-FR" dirty="0"/>
              <a:t>MODIFIEZ LE STYLE DU TITRE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340614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9326851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6472094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128152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786290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272797"/>
          </a:xfr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2937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image" Target="../media/image1.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image" Target="../media/image1.pn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theme" Target="../theme/theme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image" Target="../media/image1.png"/><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theme" Target="../theme/theme4.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slideLayout" Target="../slideLayouts/slideLayout14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image" Target="../media/image1.png"/><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theme" Target="../theme/theme5.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slideLayout" Target="../slideLayouts/slideLayout176.xml"/><Relationship Id="rId3" Type="http://schemas.openxmlformats.org/officeDocument/2006/relationships/slideLayout" Target="../slideLayouts/slideLayout153.xml"/><Relationship Id="rId21" Type="http://schemas.openxmlformats.org/officeDocument/2006/relationships/slideLayout" Target="../slideLayouts/slideLayout171.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slideLayout" Target="../slideLayouts/slideLayout175.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29" Type="http://schemas.openxmlformats.org/officeDocument/2006/relationships/slideLayout" Target="../slideLayouts/slideLayout179.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slideLayout" Target="../slideLayouts/slideLayout174.xml"/><Relationship Id="rId32" Type="http://schemas.openxmlformats.org/officeDocument/2006/relationships/image" Target="../media/image1.png"/><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28" Type="http://schemas.openxmlformats.org/officeDocument/2006/relationships/slideLayout" Target="../slideLayouts/slideLayout178.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31" Type="http://schemas.openxmlformats.org/officeDocument/2006/relationships/theme" Target="../theme/theme6.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 Id="rId27" Type="http://schemas.openxmlformats.org/officeDocument/2006/relationships/slideLayout" Target="../slideLayouts/slideLayout177.xml"/><Relationship Id="rId30" Type="http://schemas.openxmlformats.org/officeDocument/2006/relationships/slideLayout" Target="../slideLayouts/slideLayout1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 xmlns:a16="http://schemas.microsoft.com/office/drawing/2014/main" id="{8E264B87-B7E8-47BF-BC87-2D2E37668E67}"/>
              </a:ext>
            </a:extLst>
          </p:cNvPr>
          <p:cNvPicPr>
            <a:picLocks noChangeAspect="1"/>
          </p:cNvPicPr>
          <p:nvPr/>
        </p:nvPicPr>
        <p:blipFill>
          <a:blip r:embed="rId32"/>
          <a:stretch>
            <a:fillRect/>
          </a:stretch>
        </p:blipFill>
        <p:spPr>
          <a:xfrm>
            <a:off x="9693866" y="5738812"/>
            <a:ext cx="2099671" cy="961074"/>
          </a:xfrm>
          <a:prstGeom prst="rect">
            <a:avLst/>
          </a:prstGeom>
        </p:spPr>
      </p:pic>
      <p:sp>
        <p:nvSpPr>
          <p:cNvPr id="3" name="Espace réservé du texte 2">
            <a:extLst>
              <a:ext uri="{FF2B5EF4-FFF2-40B4-BE49-F238E27FC236}">
                <a16:creationId xmlns="" xmlns:a16="http://schemas.microsoft.com/office/drawing/2014/main" id="{33116353-A2DB-400D-836D-10B770C82C62}"/>
              </a:ext>
            </a:extLst>
          </p:cNvPr>
          <p:cNvSpPr>
            <a:spLocks noGrp="1"/>
          </p:cNvSpPr>
          <p:nvPr>
            <p:ph type="body" idx="1"/>
          </p:nvPr>
        </p:nvSpPr>
        <p:spPr>
          <a:xfrm>
            <a:off x="1273095" y="2087731"/>
            <a:ext cx="9360000" cy="360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02/12/2021</a:t>
            </a:fld>
            <a:endParaRPr lang="fr-FR" dirty="0"/>
          </a:p>
        </p:txBody>
      </p:sp>
      <p:sp>
        <p:nvSpPr>
          <p:cNvPr id="6"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MODIFIEZ LE STYLE DU TITRE</a:t>
            </a:r>
          </a:p>
        </p:txBody>
      </p:sp>
    </p:spTree>
    <p:extLst>
      <p:ext uri="{BB962C8B-B14F-4D97-AF65-F5344CB8AC3E}">
        <p14:creationId xmlns:p14="http://schemas.microsoft.com/office/powerpoint/2010/main" val="348798768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0" r:id="rId4"/>
    <p:sldLayoutId id="2147483666" r:id="rId5"/>
    <p:sldLayoutId id="2147483677" r:id="rId6"/>
    <p:sldLayoutId id="2147483678" r:id="rId7"/>
    <p:sldLayoutId id="2147483679" r:id="rId8"/>
    <p:sldLayoutId id="2147483680" r:id="rId9"/>
    <p:sldLayoutId id="2147483650" r:id="rId10"/>
    <p:sldLayoutId id="2147483684" r:id="rId11"/>
    <p:sldLayoutId id="2147483685" r:id="rId12"/>
    <p:sldLayoutId id="2147483686" r:id="rId13"/>
    <p:sldLayoutId id="2147483687" r:id="rId14"/>
    <p:sldLayoutId id="2147483662" r:id="rId15"/>
    <p:sldLayoutId id="2147483688" r:id="rId16"/>
    <p:sldLayoutId id="2147483689" r:id="rId17"/>
    <p:sldLayoutId id="2147483690" r:id="rId18"/>
    <p:sldLayoutId id="2147483691" r:id="rId19"/>
    <p:sldLayoutId id="2147483683" r:id="rId20"/>
    <p:sldLayoutId id="2147483692" r:id="rId21"/>
    <p:sldLayoutId id="2147483693" r:id="rId22"/>
    <p:sldLayoutId id="2147483694" r:id="rId23"/>
    <p:sldLayoutId id="2147483695" r:id="rId24"/>
    <p:sldLayoutId id="2147483681" r:id="rId25"/>
    <p:sldLayoutId id="2147483696" r:id="rId26"/>
    <p:sldLayoutId id="2147483697" r:id="rId27"/>
    <p:sldLayoutId id="2147483698" r:id="rId28"/>
    <p:sldLayoutId id="2147483699" r:id="rId29"/>
    <p:sldLayoutId id="2147483682" r:id="rId30"/>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0"/>
        </a:spcBef>
        <a:spcAft>
          <a:spcPts val="1700"/>
        </a:spcAft>
        <a:buClr>
          <a:schemeClr val="tx2"/>
        </a:buClr>
        <a:buFont typeface="Symbol" panose="05050102010706020507" pitchFamily="18" charset="2"/>
        <a:buNone/>
        <a:defRPr sz="2200" b="0" kern="1200">
          <a:solidFill>
            <a:schemeClr val="tx2"/>
          </a:solidFill>
          <a:latin typeface="+mn-lt"/>
          <a:ea typeface="+mn-ea"/>
          <a:cs typeface="+mn-cs"/>
        </a:defRPr>
      </a:lvl1pPr>
      <a:lvl2pPr marL="0" indent="144000" algn="l" defTabSz="914400" rtl="0" eaLnBrk="1" latinLnBrk="0" hangingPunct="1">
        <a:lnSpc>
          <a:spcPct val="110000"/>
        </a:lnSpc>
        <a:spcBef>
          <a:spcPts val="0"/>
        </a:spcBef>
        <a:spcAft>
          <a:spcPts val="800"/>
        </a:spcAft>
        <a:buClr>
          <a:schemeClr val="tx2"/>
        </a:buClr>
        <a:buFont typeface="Symbol" panose="05050102010706020507" pitchFamily="18" charset="2"/>
        <a:buChar char=""/>
        <a:defRPr sz="1600" b="1"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 xmlns:a16="http://schemas.microsoft.com/office/drawing/2014/main" id="{8E264B87-B7E8-47BF-BC87-2D2E37668E67}"/>
              </a:ext>
            </a:extLst>
          </p:cNvPr>
          <p:cNvPicPr>
            <a:picLocks noChangeAspect="1"/>
          </p:cNvPicPr>
          <p:nvPr/>
        </p:nvPicPr>
        <p:blipFill>
          <a:blip r:embed="rId32"/>
          <a:stretch>
            <a:fillRect/>
          </a:stretch>
        </p:blipFill>
        <p:spPr>
          <a:xfrm>
            <a:off x="9693866" y="5738812"/>
            <a:ext cx="2099671" cy="961074"/>
          </a:xfrm>
          <a:prstGeom prst="rect">
            <a:avLst/>
          </a:prstGeom>
        </p:spPr>
      </p:pic>
      <p:sp>
        <p:nvSpPr>
          <p:cNvPr id="3" name="Espace réservé du texte 2">
            <a:extLst>
              <a:ext uri="{FF2B5EF4-FFF2-40B4-BE49-F238E27FC236}">
                <a16:creationId xmlns="" xmlns:a16="http://schemas.microsoft.com/office/drawing/2014/main" id="{33116353-A2DB-400D-836D-10B770C82C62}"/>
              </a:ext>
            </a:extLst>
          </p:cNvPr>
          <p:cNvSpPr>
            <a:spLocks noGrp="1"/>
          </p:cNvSpPr>
          <p:nvPr>
            <p:ph type="body" idx="1"/>
          </p:nvPr>
        </p:nvSpPr>
        <p:spPr>
          <a:xfrm>
            <a:off x="1273095" y="2087731"/>
            <a:ext cx="9360000" cy="360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02/12/2021</a:t>
            </a:fld>
            <a:endParaRPr lang="fr-FR" dirty="0">
              <a:solidFill>
                <a:srgbClr val="0C419A"/>
              </a:solidFill>
            </a:endParaRPr>
          </a:p>
        </p:txBody>
      </p:sp>
      <p:sp>
        <p:nvSpPr>
          <p:cNvPr id="6"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MODIFIEZ LE STYLE DU TITRE</a:t>
            </a:r>
          </a:p>
        </p:txBody>
      </p:sp>
    </p:spTree>
    <p:extLst>
      <p:ext uri="{BB962C8B-B14F-4D97-AF65-F5344CB8AC3E}">
        <p14:creationId xmlns:p14="http://schemas.microsoft.com/office/powerpoint/2010/main" val="276524226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0"/>
        </a:spcBef>
        <a:spcAft>
          <a:spcPts val="1700"/>
        </a:spcAft>
        <a:buClr>
          <a:schemeClr val="tx2"/>
        </a:buClr>
        <a:buFont typeface="Symbol" panose="05050102010706020507" pitchFamily="18" charset="2"/>
        <a:buNone/>
        <a:defRPr sz="2200" b="0" kern="1200">
          <a:solidFill>
            <a:schemeClr val="tx2"/>
          </a:solidFill>
          <a:latin typeface="+mn-lt"/>
          <a:ea typeface="+mn-ea"/>
          <a:cs typeface="+mn-cs"/>
        </a:defRPr>
      </a:lvl1pPr>
      <a:lvl2pPr marL="0" indent="144000" algn="l" defTabSz="914400" rtl="0" eaLnBrk="1" latinLnBrk="0" hangingPunct="1">
        <a:lnSpc>
          <a:spcPct val="110000"/>
        </a:lnSpc>
        <a:spcBef>
          <a:spcPts val="0"/>
        </a:spcBef>
        <a:spcAft>
          <a:spcPts val="800"/>
        </a:spcAft>
        <a:buClr>
          <a:schemeClr val="tx2"/>
        </a:buClr>
        <a:buFont typeface="Symbol" panose="05050102010706020507" pitchFamily="18" charset="2"/>
        <a:buChar char=""/>
        <a:defRPr sz="1600" b="1"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 xmlns:a16="http://schemas.microsoft.com/office/drawing/2014/main" id="{8E264B87-B7E8-47BF-BC87-2D2E37668E67}"/>
              </a:ext>
            </a:extLst>
          </p:cNvPr>
          <p:cNvPicPr>
            <a:picLocks noChangeAspect="1"/>
          </p:cNvPicPr>
          <p:nvPr/>
        </p:nvPicPr>
        <p:blipFill>
          <a:blip r:embed="rId32"/>
          <a:stretch>
            <a:fillRect/>
          </a:stretch>
        </p:blipFill>
        <p:spPr>
          <a:xfrm>
            <a:off x="9693866" y="5738812"/>
            <a:ext cx="2099671" cy="961074"/>
          </a:xfrm>
          <a:prstGeom prst="rect">
            <a:avLst/>
          </a:prstGeom>
        </p:spPr>
      </p:pic>
      <p:sp>
        <p:nvSpPr>
          <p:cNvPr id="3" name="Espace réservé du texte 2">
            <a:extLst>
              <a:ext uri="{FF2B5EF4-FFF2-40B4-BE49-F238E27FC236}">
                <a16:creationId xmlns="" xmlns:a16="http://schemas.microsoft.com/office/drawing/2014/main" id="{33116353-A2DB-400D-836D-10B770C82C62}"/>
              </a:ext>
            </a:extLst>
          </p:cNvPr>
          <p:cNvSpPr>
            <a:spLocks noGrp="1"/>
          </p:cNvSpPr>
          <p:nvPr>
            <p:ph type="body" idx="1"/>
          </p:nvPr>
        </p:nvSpPr>
        <p:spPr>
          <a:xfrm>
            <a:off x="1273095" y="2087731"/>
            <a:ext cx="9360000" cy="360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02/12/2021</a:t>
            </a:fld>
            <a:endParaRPr lang="fr-FR" dirty="0">
              <a:solidFill>
                <a:srgbClr val="0C419A"/>
              </a:solidFill>
            </a:endParaRPr>
          </a:p>
        </p:txBody>
      </p:sp>
      <p:sp>
        <p:nvSpPr>
          <p:cNvPr id="6"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MODIFIEZ LE STYLE DU TITRE</a:t>
            </a:r>
          </a:p>
        </p:txBody>
      </p:sp>
    </p:spTree>
    <p:extLst>
      <p:ext uri="{BB962C8B-B14F-4D97-AF65-F5344CB8AC3E}">
        <p14:creationId xmlns:p14="http://schemas.microsoft.com/office/powerpoint/2010/main" val="254981854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0"/>
        </a:spcBef>
        <a:spcAft>
          <a:spcPts val="1700"/>
        </a:spcAft>
        <a:buClr>
          <a:schemeClr val="tx2"/>
        </a:buClr>
        <a:buFont typeface="Symbol" panose="05050102010706020507" pitchFamily="18" charset="2"/>
        <a:buNone/>
        <a:defRPr sz="2200" b="0" kern="1200">
          <a:solidFill>
            <a:schemeClr val="tx2"/>
          </a:solidFill>
          <a:latin typeface="+mn-lt"/>
          <a:ea typeface="+mn-ea"/>
          <a:cs typeface="+mn-cs"/>
        </a:defRPr>
      </a:lvl1pPr>
      <a:lvl2pPr marL="0" indent="144000" algn="l" defTabSz="914400" rtl="0" eaLnBrk="1" latinLnBrk="0" hangingPunct="1">
        <a:lnSpc>
          <a:spcPct val="110000"/>
        </a:lnSpc>
        <a:spcBef>
          <a:spcPts val="0"/>
        </a:spcBef>
        <a:spcAft>
          <a:spcPts val="800"/>
        </a:spcAft>
        <a:buClr>
          <a:schemeClr val="tx2"/>
        </a:buClr>
        <a:buFont typeface="Symbol" panose="05050102010706020507" pitchFamily="18" charset="2"/>
        <a:buChar char=""/>
        <a:defRPr sz="1600" b="1"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 xmlns:a16="http://schemas.microsoft.com/office/drawing/2014/main" id="{8E264B87-B7E8-47BF-BC87-2D2E37668E67}"/>
              </a:ext>
            </a:extLst>
          </p:cNvPr>
          <p:cNvPicPr>
            <a:picLocks noChangeAspect="1"/>
          </p:cNvPicPr>
          <p:nvPr/>
        </p:nvPicPr>
        <p:blipFill>
          <a:blip r:embed="rId32"/>
          <a:stretch>
            <a:fillRect/>
          </a:stretch>
        </p:blipFill>
        <p:spPr>
          <a:xfrm>
            <a:off x="9693866" y="5738812"/>
            <a:ext cx="2099671" cy="961074"/>
          </a:xfrm>
          <a:prstGeom prst="rect">
            <a:avLst/>
          </a:prstGeom>
        </p:spPr>
      </p:pic>
      <p:sp>
        <p:nvSpPr>
          <p:cNvPr id="3" name="Espace réservé du texte 2">
            <a:extLst>
              <a:ext uri="{FF2B5EF4-FFF2-40B4-BE49-F238E27FC236}">
                <a16:creationId xmlns="" xmlns:a16="http://schemas.microsoft.com/office/drawing/2014/main" id="{33116353-A2DB-400D-836D-10B770C82C62}"/>
              </a:ext>
            </a:extLst>
          </p:cNvPr>
          <p:cNvSpPr>
            <a:spLocks noGrp="1"/>
          </p:cNvSpPr>
          <p:nvPr>
            <p:ph type="body" idx="1"/>
          </p:nvPr>
        </p:nvSpPr>
        <p:spPr>
          <a:xfrm>
            <a:off x="1273095" y="2087731"/>
            <a:ext cx="9360000" cy="360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02/12/2021</a:t>
            </a:fld>
            <a:endParaRPr lang="fr-FR" dirty="0">
              <a:solidFill>
                <a:srgbClr val="0C419A"/>
              </a:solidFill>
            </a:endParaRPr>
          </a:p>
        </p:txBody>
      </p:sp>
      <p:sp>
        <p:nvSpPr>
          <p:cNvPr id="6"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MODIFIEZ LE STYLE DU TITRE</a:t>
            </a:r>
          </a:p>
        </p:txBody>
      </p:sp>
    </p:spTree>
    <p:extLst>
      <p:ext uri="{BB962C8B-B14F-4D97-AF65-F5344CB8AC3E}">
        <p14:creationId xmlns:p14="http://schemas.microsoft.com/office/powerpoint/2010/main" val="97544529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0"/>
        </a:spcBef>
        <a:spcAft>
          <a:spcPts val="1700"/>
        </a:spcAft>
        <a:buClr>
          <a:schemeClr val="tx2"/>
        </a:buClr>
        <a:buFont typeface="Symbol" panose="05050102010706020507" pitchFamily="18" charset="2"/>
        <a:buNone/>
        <a:defRPr sz="2200" b="0" kern="1200">
          <a:solidFill>
            <a:schemeClr val="tx2"/>
          </a:solidFill>
          <a:latin typeface="+mn-lt"/>
          <a:ea typeface="+mn-ea"/>
          <a:cs typeface="+mn-cs"/>
        </a:defRPr>
      </a:lvl1pPr>
      <a:lvl2pPr marL="0" indent="144000" algn="l" defTabSz="914400" rtl="0" eaLnBrk="1" latinLnBrk="0" hangingPunct="1">
        <a:lnSpc>
          <a:spcPct val="110000"/>
        </a:lnSpc>
        <a:spcBef>
          <a:spcPts val="0"/>
        </a:spcBef>
        <a:spcAft>
          <a:spcPts val="800"/>
        </a:spcAft>
        <a:buClr>
          <a:schemeClr val="tx2"/>
        </a:buClr>
        <a:buFont typeface="Symbol" panose="05050102010706020507" pitchFamily="18" charset="2"/>
        <a:buChar char=""/>
        <a:defRPr sz="1600" b="1"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 xmlns:a16="http://schemas.microsoft.com/office/drawing/2014/main" id="{8E264B87-B7E8-47BF-BC87-2D2E37668E67}"/>
              </a:ext>
            </a:extLst>
          </p:cNvPr>
          <p:cNvPicPr>
            <a:picLocks noChangeAspect="1"/>
          </p:cNvPicPr>
          <p:nvPr/>
        </p:nvPicPr>
        <p:blipFill>
          <a:blip r:embed="rId32"/>
          <a:stretch>
            <a:fillRect/>
          </a:stretch>
        </p:blipFill>
        <p:spPr>
          <a:xfrm>
            <a:off x="9693866" y="5738812"/>
            <a:ext cx="2099671" cy="961074"/>
          </a:xfrm>
          <a:prstGeom prst="rect">
            <a:avLst/>
          </a:prstGeom>
        </p:spPr>
      </p:pic>
      <p:sp>
        <p:nvSpPr>
          <p:cNvPr id="3" name="Espace réservé du texte 2">
            <a:extLst>
              <a:ext uri="{FF2B5EF4-FFF2-40B4-BE49-F238E27FC236}">
                <a16:creationId xmlns="" xmlns:a16="http://schemas.microsoft.com/office/drawing/2014/main" id="{33116353-A2DB-400D-836D-10B770C82C62}"/>
              </a:ext>
            </a:extLst>
          </p:cNvPr>
          <p:cNvSpPr>
            <a:spLocks noGrp="1"/>
          </p:cNvSpPr>
          <p:nvPr>
            <p:ph type="body" idx="1"/>
          </p:nvPr>
        </p:nvSpPr>
        <p:spPr>
          <a:xfrm>
            <a:off x="1273095" y="2087731"/>
            <a:ext cx="9360000" cy="360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02/12/2021</a:t>
            </a:fld>
            <a:endParaRPr lang="fr-FR" dirty="0">
              <a:solidFill>
                <a:srgbClr val="0C419A"/>
              </a:solidFill>
            </a:endParaRPr>
          </a:p>
        </p:txBody>
      </p:sp>
      <p:sp>
        <p:nvSpPr>
          <p:cNvPr id="6"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MODIFIEZ LE STYLE DU TITRE</a:t>
            </a:r>
          </a:p>
        </p:txBody>
      </p:sp>
    </p:spTree>
    <p:extLst>
      <p:ext uri="{BB962C8B-B14F-4D97-AF65-F5344CB8AC3E}">
        <p14:creationId xmlns:p14="http://schemas.microsoft.com/office/powerpoint/2010/main" val="74799763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0"/>
        </a:spcBef>
        <a:spcAft>
          <a:spcPts val="1700"/>
        </a:spcAft>
        <a:buClr>
          <a:schemeClr val="tx2"/>
        </a:buClr>
        <a:buFont typeface="Symbol" panose="05050102010706020507" pitchFamily="18" charset="2"/>
        <a:buNone/>
        <a:defRPr sz="2200" b="0" kern="1200">
          <a:solidFill>
            <a:schemeClr val="tx2"/>
          </a:solidFill>
          <a:latin typeface="+mn-lt"/>
          <a:ea typeface="+mn-ea"/>
          <a:cs typeface="+mn-cs"/>
        </a:defRPr>
      </a:lvl1pPr>
      <a:lvl2pPr marL="0" indent="144000" algn="l" defTabSz="914400" rtl="0" eaLnBrk="1" latinLnBrk="0" hangingPunct="1">
        <a:lnSpc>
          <a:spcPct val="110000"/>
        </a:lnSpc>
        <a:spcBef>
          <a:spcPts val="0"/>
        </a:spcBef>
        <a:spcAft>
          <a:spcPts val="800"/>
        </a:spcAft>
        <a:buClr>
          <a:schemeClr val="tx2"/>
        </a:buClr>
        <a:buFont typeface="Symbol" panose="05050102010706020507" pitchFamily="18" charset="2"/>
        <a:buChar char=""/>
        <a:defRPr sz="1600" b="1"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 xmlns:a16="http://schemas.microsoft.com/office/drawing/2014/main" id="{8E264B87-B7E8-47BF-BC87-2D2E37668E67}"/>
              </a:ext>
            </a:extLst>
          </p:cNvPr>
          <p:cNvPicPr>
            <a:picLocks noChangeAspect="1"/>
          </p:cNvPicPr>
          <p:nvPr/>
        </p:nvPicPr>
        <p:blipFill>
          <a:blip r:embed="rId32"/>
          <a:stretch>
            <a:fillRect/>
          </a:stretch>
        </p:blipFill>
        <p:spPr>
          <a:xfrm>
            <a:off x="9693866" y="5738812"/>
            <a:ext cx="2099671" cy="961074"/>
          </a:xfrm>
          <a:prstGeom prst="rect">
            <a:avLst/>
          </a:prstGeom>
        </p:spPr>
      </p:pic>
      <p:sp>
        <p:nvSpPr>
          <p:cNvPr id="3" name="Espace réservé du texte 2">
            <a:extLst>
              <a:ext uri="{FF2B5EF4-FFF2-40B4-BE49-F238E27FC236}">
                <a16:creationId xmlns="" xmlns:a16="http://schemas.microsoft.com/office/drawing/2014/main" id="{33116353-A2DB-400D-836D-10B770C82C62}"/>
              </a:ext>
            </a:extLst>
          </p:cNvPr>
          <p:cNvSpPr>
            <a:spLocks noGrp="1"/>
          </p:cNvSpPr>
          <p:nvPr>
            <p:ph type="body" idx="1"/>
          </p:nvPr>
        </p:nvSpPr>
        <p:spPr>
          <a:xfrm>
            <a:off x="1273095" y="2087731"/>
            <a:ext cx="9360000" cy="360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solidFill>
                  <a:srgbClr val="0C419A"/>
                </a:solidFill>
              </a:rPr>
              <a:pPr/>
              <a:t>02/12/2021</a:t>
            </a:fld>
            <a:endParaRPr lang="fr-FR" dirty="0">
              <a:solidFill>
                <a:srgbClr val="0C419A"/>
              </a:solidFill>
            </a:endParaRPr>
          </a:p>
        </p:txBody>
      </p:sp>
      <p:sp>
        <p:nvSpPr>
          <p:cNvPr id="6"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solidFill>
                  <a:srgbClr val="0C419A"/>
                </a:solidFill>
              </a:rPr>
              <a:pPr/>
              <a:t>‹N°›</a:t>
            </a:fld>
            <a:endParaRPr lang="fr-FR" dirty="0">
              <a:solidFill>
                <a:srgbClr val="0C419A"/>
              </a:solidFill>
            </a:endParaRPr>
          </a:p>
        </p:txBody>
      </p:sp>
      <p:sp>
        <p:nvSpPr>
          <p:cNvPr id="12" name="Espace réservé du titre 11">
            <a:extLst>
              <a:ext uri="{FF2B5EF4-FFF2-40B4-BE49-F238E27FC236}">
                <a16:creationId xmlns=""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MODIFIEZ LE STYLE DU TITRE</a:t>
            </a:r>
          </a:p>
        </p:txBody>
      </p:sp>
    </p:spTree>
    <p:extLst>
      <p:ext uri="{BB962C8B-B14F-4D97-AF65-F5344CB8AC3E}">
        <p14:creationId xmlns:p14="http://schemas.microsoft.com/office/powerpoint/2010/main" val="192677091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 id="2147483848" r:id="rId24"/>
    <p:sldLayoutId id="2147483849" r:id="rId25"/>
    <p:sldLayoutId id="2147483850" r:id="rId26"/>
    <p:sldLayoutId id="2147483851" r:id="rId27"/>
    <p:sldLayoutId id="2147483852" r:id="rId28"/>
    <p:sldLayoutId id="2147483853" r:id="rId29"/>
    <p:sldLayoutId id="2147483854" r:id="rId30"/>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0"/>
        </a:spcBef>
        <a:spcAft>
          <a:spcPts val="1700"/>
        </a:spcAft>
        <a:buClr>
          <a:schemeClr val="tx2"/>
        </a:buClr>
        <a:buFont typeface="Symbol" panose="05050102010706020507" pitchFamily="18" charset="2"/>
        <a:buNone/>
        <a:defRPr sz="2200" b="0" kern="1200">
          <a:solidFill>
            <a:schemeClr val="tx2"/>
          </a:solidFill>
          <a:latin typeface="+mn-lt"/>
          <a:ea typeface="+mn-ea"/>
          <a:cs typeface="+mn-cs"/>
        </a:defRPr>
      </a:lvl1pPr>
      <a:lvl2pPr marL="0" indent="144000" algn="l" defTabSz="914400" rtl="0" eaLnBrk="1" latinLnBrk="0" hangingPunct="1">
        <a:lnSpc>
          <a:spcPct val="110000"/>
        </a:lnSpc>
        <a:spcBef>
          <a:spcPts val="0"/>
        </a:spcBef>
        <a:spcAft>
          <a:spcPts val="800"/>
        </a:spcAft>
        <a:buClr>
          <a:schemeClr val="tx2"/>
        </a:buClr>
        <a:buFont typeface="Symbol" panose="05050102010706020507" pitchFamily="18" charset="2"/>
        <a:buChar char=""/>
        <a:defRPr sz="1600" b="1"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 xmlns:a16="http://schemas.microsoft.com/office/drawing/2014/main" id="{1B7EA0C9-5B34-8A43-BEF0-32B1A8C62429}"/>
              </a:ext>
            </a:extLst>
          </p:cNvPr>
          <p:cNvSpPr>
            <a:spLocks noGrp="1"/>
          </p:cNvSpPr>
          <p:nvPr>
            <p:ph type="ctrTitle"/>
          </p:nvPr>
        </p:nvSpPr>
        <p:spPr/>
        <p:txBody>
          <a:bodyPr>
            <a:normAutofit fontScale="90000"/>
          </a:bodyPr>
          <a:lstStyle/>
          <a:p>
            <a:pPr algn="ctr"/>
            <a:r>
              <a:rPr lang="fr-FR" sz="4600" dirty="0" smtClean="0"/>
              <a:t>Webinaire invalidité</a:t>
            </a:r>
            <a:r>
              <a:rPr lang="fr-FR" dirty="0" smtClean="0"/>
              <a:t/>
            </a:r>
            <a:br>
              <a:rPr lang="fr-FR" dirty="0" smtClean="0"/>
            </a:br>
            <a:r>
              <a:rPr lang="fr-FR" dirty="0" smtClean="0"/>
              <a:t/>
            </a:r>
            <a:br>
              <a:rPr lang="fr-FR" dirty="0" smtClean="0"/>
            </a:br>
            <a:r>
              <a:rPr lang="fr-FR" sz="2700" dirty="0" smtClean="0"/>
              <a:t>professionnels du social – </a:t>
            </a:r>
            <a:r>
              <a:rPr lang="fr-FR" sz="2700" dirty="0" err="1" smtClean="0"/>
              <a:t>cpam</a:t>
            </a:r>
            <a:r>
              <a:rPr lang="fr-FR" sz="2700" dirty="0" smtClean="0"/>
              <a:t> de </a:t>
            </a:r>
            <a:r>
              <a:rPr lang="fr-FR" sz="2700" dirty="0" err="1" smtClean="0"/>
              <a:t>haute-garonne</a:t>
            </a: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smtClean="0"/>
              <a:t>									</a:t>
            </a:r>
            <a:endParaRPr lang="fr-FR" dirty="0"/>
          </a:p>
        </p:txBody>
      </p:sp>
      <p:sp>
        <p:nvSpPr>
          <p:cNvPr id="2" name="Espace réservé de la date 1">
            <a:extLst>
              <a:ext uri="{FF2B5EF4-FFF2-40B4-BE49-F238E27FC236}">
                <a16:creationId xmlns="" xmlns:a16="http://schemas.microsoft.com/office/drawing/2014/main" id="{3386A870-7F07-434A-8B1A-EA0DE52CBB3F}"/>
              </a:ext>
            </a:extLst>
          </p:cNvPr>
          <p:cNvSpPr>
            <a:spLocks noGrp="1"/>
          </p:cNvSpPr>
          <p:nvPr>
            <p:ph type="dt" sz="half" idx="10"/>
          </p:nvPr>
        </p:nvSpPr>
        <p:spPr/>
        <p:txBody>
          <a:bodyPr/>
          <a:lstStyle/>
          <a:p>
            <a:fld id="{203E852E-C5E1-FB40-BDC2-E280250209E5}" type="datetime1">
              <a:rPr lang="fr-FR" smtClean="0"/>
              <a:t>02/12/2021</a:t>
            </a:fld>
            <a:endParaRPr lang="fr-FR" dirty="0"/>
          </a:p>
        </p:txBody>
      </p:sp>
    </p:spTree>
    <p:extLst>
      <p:ext uri="{BB962C8B-B14F-4D97-AF65-F5344CB8AC3E}">
        <p14:creationId xmlns:p14="http://schemas.microsoft.com/office/powerpoint/2010/main" val="1108476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0EEB4925-44FA-7844-8B0E-E569E85C9D6F}"/>
              </a:ext>
            </a:extLst>
          </p:cNvPr>
          <p:cNvSpPr>
            <a:spLocks noGrp="1"/>
          </p:cNvSpPr>
          <p:nvPr>
            <p:ph type="body" sz="quarter" idx="13"/>
          </p:nvPr>
        </p:nvSpPr>
        <p:spPr>
          <a:xfrm>
            <a:off x="518182" y="1742489"/>
            <a:ext cx="11177632" cy="4133166"/>
          </a:xfrm>
        </p:spPr>
        <p:txBody>
          <a:bodyPr/>
          <a:lstStyle/>
          <a:p>
            <a:endParaRPr lang="fr-FR" sz="1800" dirty="0" smtClean="0">
              <a:solidFill>
                <a:schemeClr val="tx1"/>
              </a:solidFill>
              <a:latin typeface="Arial"/>
              <a:cs typeface="Arial"/>
            </a:endParaRPr>
          </a:p>
          <a:p>
            <a:r>
              <a:rPr lang="fr-FR" sz="1800" b="1" dirty="0" smtClean="0">
                <a:solidFill>
                  <a:schemeClr val="tx1"/>
                </a:solidFill>
                <a:latin typeface="Arial"/>
                <a:cs typeface="Arial"/>
              </a:rPr>
              <a:t>	</a:t>
            </a:r>
            <a:endParaRPr lang="fr-FR" sz="1200" b="1" dirty="0" smtClean="0">
              <a:solidFill>
                <a:schemeClr val="tx1"/>
              </a:solidFill>
              <a:latin typeface="+mj-lt"/>
            </a:endParaRPr>
          </a:p>
          <a:p>
            <a:pPr lvl="1" indent="0">
              <a:buNone/>
            </a:pPr>
            <a:endParaRPr lang="fr-FR" sz="1800" dirty="0">
              <a:solidFill>
                <a:schemeClr val="tx1"/>
              </a:solidFill>
              <a:latin typeface="+mj-lt"/>
            </a:endParaRPr>
          </a:p>
          <a:p>
            <a:endParaRPr lang="fr-FR" dirty="0"/>
          </a:p>
        </p:txBody>
      </p:sp>
      <p:sp>
        <p:nvSpPr>
          <p:cNvPr id="2" name="Espace réservé du numéro de diapositive 1">
            <a:extLst>
              <a:ext uri="{FF2B5EF4-FFF2-40B4-BE49-F238E27FC236}">
                <a16:creationId xmlns="" xmlns:a16="http://schemas.microsoft.com/office/drawing/2014/main" id="{AF3D4A5A-7655-D144-8FCA-670E819FA4E7}"/>
              </a:ext>
            </a:extLst>
          </p:cNvPr>
          <p:cNvSpPr>
            <a:spLocks noGrp="1"/>
          </p:cNvSpPr>
          <p:nvPr>
            <p:ph type="sldNum" sz="quarter" idx="15"/>
          </p:nvPr>
        </p:nvSpPr>
        <p:spPr/>
        <p:txBody>
          <a:bodyPr/>
          <a:lstStyle/>
          <a:p>
            <a:fld id="{975A587B-5814-4D9B-9598-FE9CB954CB01}" type="slidenum">
              <a:rPr lang="fr-FR" smtClean="0">
                <a:solidFill>
                  <a:srgbClr val="0C419A"/>
                </a:solidFill>
              </a:rPr>
              <a:pPr/>
              <a:t>10</a:t>
            </a:fld>
            <a:endParaRPr lang="fr-FR" dirty="0">
              <a:solidFill>
                <a:srgbClr val="0C419A"/>
              </a:solidFill>
            </a:endParaRPr>
          </a:p>
        </p:txBody>
      </p:sp>
      <p:sp>
        <p:nvSpPr>
          <p:cNvPr id="5" name="Titre 4">
            <a:extLst>
              <a:ext uri="{FF2B5EF4-FFF2-40B4-BE49-F238E27FC236}">
                <a16:creationId xmlns="" xmlns:a16="http://schemas.microsoft.com/office/drawing/2014/main" id="{AA05C0D2-F044-0A40-AC39-EE9B4B34C007}"/>
              </a:ext>
            </a:extLst>
          </p:cNvPr>
          <p:cNvSpPr>
            <a:spLocks noGrp="1"/>
          </p:cNvSpPr>
          <p:nvPr>
            <p:ph type="title"/>
          </p:nvPr>
        </p:nvSpPr>
        <p:spPr/>
        <p:txBody>
          <a:bodyPr>
            <a:normAutofit/>
          </a:bodyPr>
          <a:lstStyle/>
          <a:p>
            <a:r>
              <a:rPr lang="fr-FR" sz="2000" dirty="0" smtClean="0"/>
              <a:t>CIRCUIT d’une pension d’invalidité suite à avis du médecin conseil</a:t>
            </a:r>
            <a:endParaRPr lang="fr-FR" sz="2000" dirty="0"/>
          </a:p>
        </p:txBody>
      </p:sp>
      <p:sp>
        <p:nvSpPr>
          <p:cNvPr id="3" name="Rectangle à coins arrondis 2"/>
          <p:cNvSpPr/>
          <p:nvPr/>
        </p:nvSpPr>
        <p:spPr>
          <a:xfrm>
            <a:off x="3104706" y="1765005"/>
            <a:ext cx="2732568" cy="893135"/>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solidFill>
                  <a:prstClr val="white"/>
                </a:solidFill>
              </a:rPr>
              <a:t>Réception d’un avis médical favorable de l’ELSM par le service administratif</a:t>
            </a:r>
            <a:endParaRPr lang="fr-FR" sz="1400" b="1" dirty="0">
              <a:solidFill>
                <a:prstClr val="white"/>
              </a:solidFill>
            </a:endParaRPr>
          </a:p>
        </p:txBody>
      </p:sp>
      <p:sp>
        <p:nvSpPr>
          <p:cNvPr id="4" name="Rectangle à coins arrondis 3"/>
          <p:cNvSpPr/>
          <p:nvPr/>
        </p:nvSpPr>
        <p:spPr>
          <a:xfrm>
            <a:off x="3104706" y="2973779"/>
            <a:ext cx="2732568" cy="861238"/>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fr-FR" sz="1400" b="1" dirty="0" smtClean="0">
                <a:solidFill>
                  <a:prstClr val="white"/>
                </a:solidFill>
              </a:rPr>
              <a:t>Demande des pièces justificatives à l’assuré</a:t>
            </a:r>
            <a:endParaRPr lang="fr-FR" sz="1400" b="1" dirty="0">
              <a:solidFill>
                <a:prstClr val="white"/>
              </a:solidFill>
            </a:endParaRPr>
          </a:p>
        </p:txBody>
      </p:sp>
      <p:cxnSp>
        <p:nvCxnSpPr>
          <p:cNvPr id="8" name="Connecteur droit avec flèche 7"/>
          <p:cNvCxnSpPr>
            <a:stCxn id="3" idx="2"/>
            <a:endCxn id="4" idx="0"/>
          </p:cNvCxnSpPr>
          <p:nvPr/>
        </p:nvCxnSpPr>
        <p:spPr>
          <a:xfrm>
            <a:off x="4470990" y="2658140"/>
            <a:ext cx="0" cy="3156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à coins arrondis 8"/>
          <p:cNvSpPr/>
          <p:nvPr/>
        </p:nvSpPr>
        <p:spPr>
          <a:xfrm>
            <a:off x="7814930" y="2973779"/>
            <a:ext cx="1935126" cy="861238"/>
          </a:xfrm>
          <a:prstGeom prst="roundRect">
            <a:avLst/>
          </a:prstGeom>
          <a:solidFill>
            <a:srgbClr val="FF82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prstClr val="white"/>
                </a:solidFill>
                <a:effectLst>
                  <a:outerShdw blurRad="38100" dist="38100" dir="2700000" algn="tl">
                    <a:srgbClr val="000000">
                      <a:alpha val="43137"/>
                    </a:srgbClr>
                  </a:outerShdw>
                </a:effectLst>
              </a:rPr>
              <a:t>Classement sans suite du dossier</a:t>
            </a:r>
            <a:endParaRPr lang="fr-FR" sz="1600" b="1" dirty="0">
              <a:solidFill>
                <a:prstClr val="white"/>
              </a:solidFill>
              <a:effectLst>
                <a:outerShdw blurRad="38100" dist="38100" dir="2700000" algn="tl">
                  <a:srgbClr val="000000">
                    <a:alpha val="43137"/>
                  </a:srgbClr>
                </a:outerShdw>
              </a:effectLst>
            </a:endParaRPr>
          </a:p>
        </p:txBody>
      </p:sp>
      <p:cxnSp>
        <p:nvCxnSpPr>
          <p:cNvPr id="11" name="Connecteur droit avec flèche 10"/>
          <p:cNvCxnSpPr>
            <a:stCxn id="4" idx="3"/>
            <a:endCxn id="9" idx="1"/>
          </p:cNvCxnSpPr>
          <p:nvPr/>
        </p:nvCxnSpPr>
        <p:spPr>
          <a:xfrm>
            <a:off x="5837274" y="3404398"/>
            <a:ext cx="19776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837274" y="3142788"/>
            <a:ext cx="1977656" cy="523220"/>
          </a:xfrm>
          <a:prstGeom prst="rect">
            <a:avLst/>
          </a:prstGeom>
          <a:noFill/>
        </p:spPr>
        <p:txBody>
          <a:bodyPr wrap="square" rtlCol="0">
            <a:spAutoFit/>
          </a:bodyPr>
          <a:lstStyle/>
          <a:p>
            <a:pPr algn="ctr"/>
            <a:r>
              <a:rPr lang="fr-FR" sz="1400" dirty="0" smtClean="0">
                <a:solidFill>
                  <a:srgbClr val="0C419A"/>
                </a:solidFill>
              </a:rPr>
              <a:t>Pièces non renvoyées sous 40 jours</a:t>
            </a:r>
            <a:endParaRPr lang="fr-FR" sz="1400" dirty="0">
              <a:solidFill>
                <a:srgbClr val="0C419A"/>
              </a:solidFill>
            </a:endParaRPr>
          </a:p>
        </p:txBody>
      </p:sp>
      <p:sp>
        <p:nvSpPr>
          <p:cNvPr id="23" name="Rectangle à coins arrondis 22"/>
          <p:cNvSpPr/>
          <p:nvPr/>
        </p:nvSpPr>
        <p:spPr>
          <a:xfrm>
            <a:off x="3104706" y="4253587"/>
            <a:ext cx="2732568" cy="808074"/>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fr-FR" sz="1400" b="1" dirty="0" smtClean="0">
                <a:solidFill>
                  <a:prstClr val="white"/>
                </a:solidFill>
                <a:cs typeface="Arial"/>
              </a:rPr>
              <a:t>Étude des droits administratifs</a:t>
            </a:r>
            <a:endParaRPr lang="fr-FR" sz="1400" b="1" dirty="0">
              <a:solidFill>
                <a:prstClr val="white"/>
              </a:solidFill>
            </a:endParaRPr>
          </a:p>
        </p:txBody>
      </p:sp>
      <p:cxnSp>
        <p:nvCxnSpPr>
          <p:cNvPr id="25" name="Connecteur droit avec flèche 24"/>
          <p:cNvCxnSpPr>
            <a:stCxn id="4" idx="2"/>
            <a:endCxn id="23" idx="0"/>
          </p:cNvCxnSpPr>
          <p:nvPr/>
        </p:nvCxnSpPr>
        <p:spPr>
          <a:xfrm>
            <a:off x="4470990" y="3835017"/>
            <a:ext cx="0" cy="418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a:xfrm>
            <a:off x="3104706" y="5560826"/>
            <a:ext cx="2732568" cy="85060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smtClean="0">
                <a:solidFill>
                  <a:prstClr val="white"/>
                </a:solidFill>
                <a:effectLst>
                  <a:outerShdw blurRad="38100" dist="38100" dir="2700000" algn="tl">
                    <a:srgbClr val="000000">
                      <a:alpha val="43137"/>
                    </a:srgbClr>
                  </a:outerShdw>
                </a:effectLst>
              </a:rPr>
              <a:t>Notification de pension d’invalidité</a:t>
            </a:r>
            <a:endParaRPr lang="fr-FR" sz="1600" b="1" dirty="0">
              <a:solidFill>
                <a:prstClr val="white"/>
              </a:solidFill>
              <a:effectLst>
                <a:outerShdw blurRad="38100" dist="38100" dir="2700000" algn="tl">
                  <a:srgbClr val="000000">
                    <a:alpha val="43137"/>
                  </a:srgbClr>
                </a:outerShdw>
              </a:effectLst>
            </a:endParaRPr>
          </a:p>
        </p:txBody>
      </p:sp>
      <p:cxnSp>
        <p:nvCxnSpPr>
          <p:cNvPr id="28" name="Connecteur droit avec flèche 27"/>
          <p:cNvCxnSpPr>
            <a:stCxn id="23" idx="2"/>
            <a:endCxn id="26" idx="0"/>
          </p:cNvCxnSpPr>
          <p:nvPr/>
        </p:nvCxnSpPr>
        <p:spPr>
          <a:xfrm>
            <a:off x="4470990" y="5061661"/>
            <a:ext cx="0" cy="499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3104706" y="5157354"/>
            <a:ext cx="1509823" cy="307777"/>
          </a:xfrm>
          <a:prstGeom prst="rect">
            <a:avLst/>
          </a:prstGeom>
          <a:noFill/>
        </p:spPr>
        <p:txBody>
          <a:bodyPr wrap="square" rtlCol="0">
            <a:spAutoFit/>
          </a:bodyPr>
          <a:lstStyle/>
          <a:p>
            <a:r>
              <a:rPr lang="fr-FR" sz="1400" dirty="0" smtClean="0">
                <a:solidFill>
                  <a:srgbClr val="0C419A"/>
                </a:solidFill>
              </a:rPr>
              <a:t>Droits ouverts</a:t>
            </a:r>
            <a:endParaRPr lang="fr-FR" sz="1400" dirty="0">
              <a:solidFill>
                <a:srgbClr val="0C419A"/>
              </a:solidFill>
            </a:endParaRPr>
          </a:p>
        </p:txBody>
      </p:sp>
      <p:sp>
        <p:nvSpPr>
          <p:cNvPr id="31" name="Rectangle à coins arrondis 30"/>
          <p:cNvSpPr/>
          <p:nvPr/>
        </p:nvSpPr>
        <p:spPr>
          <a:xfrm>
            <a:off x="7814930" y="4942806"/>
            <a:ext cx="1935126" cy="903767"/>
          </a:xfrm>
          <a:prstGeom prst="roundRect">
            <a:avLst/>
          </a:prstGeom>
          <a:solidFill>
            <a:srgbClr val="FF82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prstClr val="white"/>
                </a:solidFill>
                <a:effectLst>
                  <a:outerShdw blurRad="38100" dist="38100" dir="2700000" algn="tl">
                    <a:srgbClr val="000000">
                      <a:alpha val="43137"/>
                    </a:srgbClr>
                  </a:outerShdw>
                </a:effectLst>
              </a:rPr>
              <a:t>Rejet administratif</a:t>
            </a:r>
            <a:endParaRPr lang="fr-FR" sz="1600" b="1" dirty="0">
              <a:solidFill>
                <a:prstClr val="white"/>
              </a:solidFill>
              <a:effectLst>
                <a:outerShdw blurRad="38100" dist="38100" dir="2700000" algn="tl">
                  <a:srgbClr val="000000">
                    <a:alpha val="43137"/>
                  </a:srgbClr>
                </a:outerShdw>
              </a:effectLst>
            </a:endParaRPr>
          </a:p>
        </p:txBody>
      </p:sp>
      <p:cxnSp>
        <p:nvCxnSpPr>
          <p:cNvPr id="33" name="Connecteur droit 32"/>
          <p:cNvCxnSpPr/>
          <p:nvPr/>
        </p:nvCxnSpPr>
        <p:spPr>
          <a:xfrm>
            <a:off x="5837274" y="4912242"/>
            <a:ext cx="9888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6826102" y="4917556"/>
            <a:ext cx="0" cy="477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endCxn id="31" idx="1"/>
          </p:cNvCxnSpPr>
          <p:nvPr/>
        </p:nvCxnSpPr>
        <p:spPr>
          <a:xfrm>
            <a:off x="6826102" y="5394689"/>
            <a:ext cx="98882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5917018" y="4588514"/>
            <a:ext cx="1818168" cy="307777"/>
          </a:xfrm>
          <a:prstGeom prst="rect">
            <a:avLst/>
          </a:prstGeom>
          <a:noFill/>
        </p:spPr>
        <p:txBody>
          <a:bodyPr wrap="square" rtlCol="0">
            <a:spAutoFit/>
          </a:bodyPr>
          <a:lstStyle/>
          <a:p>
            <a:pPr algn="ctr"/>
            <a:r>
              <a:rPr lang="fr-FR" sz="1400" dirty="0" smtClean="0">
                <a:solidFill>
                  <a:srgbClr val="0C419A"/>
                </a:solidFill>
              </a:rPr>
              <a:t>Droits non ouverts</a:t>
            </a:r>
            <a:endParaRPr lang="fr-FR" sz="1400" dirty="0">
              <a:solidFill>
                <a:srgbClr val="0C419A"/>
              </a:solidFill>
            </a:endParaRPr>
          </a:p>
        </p:txBody>
      </p:sp>
    </p:spTree>
    <p:extLst>
      <p:ext uri="{BB962C8B-B14F-4D97-AF65-F5344CB8AC3E}">
        <p14:creationId xmlns:p14="http://schemas.microsoft.com/office/powerpoint/2010/main" val="395277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childTnLst>
                                </p:cTn>
                              </p:par>
                              <p:par>
                                <p:cTn id="51" presetID="10"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childTnLst>
                                </p:cTn>
                              </p:par>
                              <p:par>
                                <p:cTn id="54" presetID="10"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childTnLst>
                                </p:cTn>
                              </p:par>
                              <p:par>
                                <p:cTn id="57" presetID="10"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8" grpId="0"/>
      <p:bldP spid="23" grpId="0" animBg="1"/>
      <p:bldP spid="26" grpId="0" animBg="1"/>
      <p:bldP spid="30" grpId="0"/>
      <p:bldP spid="31" grpId="0" animBg="1"/>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0EEB4925-44FA-7844-8B0E-E569E85C9D6F}"/>
              </a:ext>
            </a:extLst>
          </p:cNvPr>
          <p:cNvSpPr>
            <a:spLocks noGrp="1"/>
          </p:cNvSpPr>
          <p:nvPr>
            <p:ph type="body" sz="quarter" idx="13"/>
          </p:nvPr>
        </p:nvSpPr>
        <p:spPr>
          <a:xfrm>
            <a:off x="520995" y="1721224"/>
            <a:ext cx="11173665" cy="4133166"/>
          </a:xfrm>
        </p:spPr>
        <p:txBody>
          <a:bodyPr/>
          <a:lstStyle/>
          <a:p>
            <a:r>
              <a:rPr lang="fr-FR" b="1" dirty="0" smtClean="0">
                <a:solidFill>
                  <a:schemeClr val="tx1"/>
                </a:solidFill>
                <a:latin typeface="+mj-lt"/>
              </a:rPr>
              <a:t>Si l’assuré remplit l’ensemble des conditions, il recevra son </a:t>
            </a:r>
            <a:r>
              <a:rPr lang="fr-FR" b="1" dirty="0">
                <a:solidFill>
                  <a:schemeClr val="tx1"/>
                </a:solidFill>
                <a:latin typeface="+mj-lt"/>
              </a:rPr>
              <a:t>titre et </a:t>
            </a:r>
            <a:r>
              <a:rPr lang="fr-FR" b="1" dirty="0" smtClean="0">
                <a:solidFill>
                  <a:schemeClr val="tx1"/>
                </a:solidFill>
                <a:latin typeface="+mj-lt"/>
              </a:rPr>
              <a:t>sa </a:t>
            </a:r>
            <a:r>
              <a:rPr lang="fr-FR" b="1" dirty="0">
                <a:solidFill>
                  <a:schemeClr val="tx1"/>
                </a:solidFill>
                <a:latin typeface="+mj-lt"/>
              </a:rPr>
              <a:t>notification de </a:t>
            </a:r>
            <a:r>
              <a:rPr lang="fr-FR" b="1" dirty="0" smtClean="0">
                <a:solidFill>
                  <a:schemeClr val="tx1"/>
                </a:solidFill>
                <a:latin typeface="+mj-lt"/>
              </a:rPr>
              <a:t>pension.</a:t>
            </a:r>
            <a:endParaRPr lang="fr-FR" b="1" dirty="0">
              <a:solidFill>
                <a:schemeClr val="tx1"/>
              </a:solidFill>
              <a:latin typeface="+mj-lt"/>
            </a:endParaRPr>
          </a:p>
          <a:p>
            <a:r>
              <a:rPr lang="fr-FR" sz="1800" dirty="0" smtClean="0">
                <a:solidFill>
                  <a:schemeClr val="tx1"/>
                </a:solidFill>
                <a:latin typeface="+mj-lt"/>
              </a:rPr>
              <a:t>Il doit alors penser </a:t>
            </a:r>
            <a:r>
              <a:rPr lang="fr-FR" sz="1800" dirty="0">
                <a:solidFill>
                  <a:schemeClr val="tx1"/>
                </a:solidFill>
                <a:latin typeface="+mj-lt"/>
              </a:rPr>
              <a:t>à conserver soigneusement </a:t>
            </a:r>
            <a:r>
              <a:rPr lang="fr-FR" sz="1800" dirty="0" smtClean="0">
                <a:solidFill>
                  <a:schemeClr val="tx1"/>
                </a:solidFill>
                <a:latin typeface="+mj-lt"/>
              </a:rPr>
              <a:t>ces </a:t>
            </a:r>
            <a:r>
              <a:rPr lang="fr-FR" sz="1800" dirty="0">
                <a:solidFill>
                  <a:schemeClr val="tx1"/>
                </a:solidFill>
                <a:latin typeface="+mj-lt"/>
              </a:rPr>
              <a:t>documents. Ils </a:t>
            </a:r>
            <a:r>
              <a:rPr lang="fr-FR" sz="1800" dirty="0" smtClean="0">
                <a:solidFill>
                  <a:schemeClr val="tx1"/>
                </a:solidFill>
                <a:latin typeface="+mj-lt"/>
              </a:rPr>
              <a:t>lui permettront </a:t>
            </a:r>
            <a:r>
              <a:rPr lang="fr-FR" sz="1800" dirty="0">
                <a:solidFill>
                  <a:schemeClr val="tx1"/>
                </a:solidFill>
                <a:latin typeface="+mj-lt"/>
              </a:rPr>
              <a:t>de justifier de </a:t>
            </a:r>
            <a:r>
              <a:rPr lang="fr-FR" sz="1800" dirty="0" smtClean="0">
                <a:solidFill>
                  <a:schemeClr val="tx1"/>
                </a:solidFill>
                <a:latin typeface="+mj-lt"/>
              </a:rPr>
              <a:t>sa </a:t>
            </a:r>
            <a:r>
              <a:rPr lang="fr-FR" sz="1800" dirty="0">
                <a:solidFill>
                  <a:schemeClr val="tx1"/>
                </a:solidFill>
                <a:latin typeface="+mj-lt"/>
              </a:rPr>
              <a:t>nouvelle situation administrative auprès de tous les interlocuteurs : employeurs, CAF… </a:t>
            </a:r>
          </a:p>
          <a:p>
            <a:pPr algn="ctr"/>
            <a:endParaRPr lang="fr-FR" sz="2400" dirty="0">
              <a:solidFill>
                <a:schemeClr val="tx1"/>
              </a:solidFill>
              <a:latin typeface="+mj-lt"/>
            </a:endParaRPr>
          </a:p>
          <a:p>
            <a:pPr algn="ctr"/>
            <a:r>
              <a:rPr lang="fr-FR" sz="2000" b="1" dirty="0">
                <a:solidFill>
                  <a:srgbClr val="FF0000"/>
                </a:solidFill>
                <a:effectLst>
                  <a:outerShdw blurRad="38100" dist="38100" dir="2700000" algn="tl">
                    <a:srgbClr val="000000">
                      <a:alpha val="43137"/>
                    </a:srgbClr>
                  </a:outerShdw>
                </a:effectLst>
                <a:latin typeface="+mj-lt"/>
              </a:rPr>
              <a:t>Aucun duplicata ne </a:t>
            </a:r>
            <a:r>
              <a:rPr lang="fr-FR" sz="2000" b="1" dirty="0" smtClean="0">
                <a:solidFill>
                  <a:srgbClr val="FF0000"/>
                </a:solidFill>
                <a:effectLst>
                  <a:outerShdw blurRad="38100" dist="38100" dir="2700000" algn="tl">
                    <a:srgbClr val="000000">
                      <a:alpha val="43137"/>
                    </a:srgbClr>
                  </a:outerShdw>
                </a:effectLst>
                <a:latin typeface="+mj-lt"/>
              </a:rPr>
              <a:t>sera </a:t>
            </a:r>
            <a:r>
              <a:rPr lang="fr-FR" sz="2000" b="1" dirty="0">
                <a:solidFill>
                  <a:srgbClr val="FF0000"/>
                </a:solidFill>
                <a:effectLst>
                  <a:outerShdw blurRad="38100" dist="38100" dir="2700000" algn="tl">
                    <a:srgbClr val="000000">
                      <a:alpha val="43137"/>
                    </a:srgbClr>
                  </a:outerShdw>
                </a:effectLst>
                <a:latin typeface="+mj-lt"/>
              </a:rPr>
              <a:t>délivré !</a:t>
            </a:r>
          </a:p>
          <a:p>
            <a:endParaRPr lang="fr-FR" dirty="0"/>
          </a:p>
        </p:txBody>
      </p:sp>
      <p:sp>
        <p:nvSpPr>
          <p:cNvPr id="2" name="Espace réservé du numéro de diapositive 1">
            <a:extLst>
              <a:ext uri="{FF2B5EF4-FFF2-40B4-BE49-F238E27FC236}">
                <a16:creationId xmlns="" xmlns:a16="http://schemas.microsoft.com/office/drawing/2014/main" id="{AF3D4A5A-7655-D144-8FCA-670E819FA4E7}"/>
              </a:ext>
            </a:extLst>
          </p:cNvPr>
          <p:cNvSpPr>
            <a:spLocks noGrp="1"/>
          </p:cNvSpPr>
          <p:nvPr>
            <p:ph type="sldNum" sz="quarter" idx="15"/>
          </p:nvPr>
        </p:nvSpPr>
        <p:spPr/>
        <p:txBody>
          <a:bodyPr/>
          <a:lstStyle/>
          <a:p>
            <a:fld id="{975A587B-5814-4D9B-9598-FE9CB954CB01}" type="slidenum">
              <a:rPr lang="fr-FR" smtClean="0"/>
              <a:pPr/>
              <a:t>11</a:t>
            </a:fld>
            <a:endParaRPr lang="fr-FR" dirty="0"/>
          </a:p>
        </p:txBody>
      </p:sp>
      <p:sp>
        <p:nvSpPr>
          <p:cNvPr id="5" name="Titre 4">
            <a:extLst>
              <a:ext uri="{FF2B5EF4-FFF2-40B4-BE49-F238E27FC236}">
                <a16:creationId xmlns="" xmlns:a16="http://schemas.microsoft.com/office/drawing/2014/main" id="{AA05C0D2-F044-0A40-AC39-EE9B4B34C007}"/>
              </a:ext>
            </a:extLst>
          </p:cNvPr>
          <p:cNvSpPr>
            <a:spLocks noGrp="1"/>
          </p:cNvSpPr>
          <p:nvPr>
            <p:ph type="title"/>
          </p:nvPr>
        </p:nvSpPr>
        <p:spPr/>
        <p:txBody>
          <a:bodyPr>
            <a:normAutofit/>
          </a:bodyPr>
          <a:lstStyle/>
          <a:p>
            <a:r>
              <a:rPr lang="fr-FR" sz="2400" dirty="0" smtClean="0"/>
              <a:t>La pension d’invalidité</a:t>
            </a:r>
            <a:endParaRPr lang="fr-F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851" y="3468779"/>
            <a:ext cx="63341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346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18183" y="1811284"/>
            <a:ext cx="10421565" cy="3766660"/>
          </a:xfrm>
        </p:spPr>
        <p:txBody>
          <a:bodyPr/>
          <a:lstStyle/>
          <a:p>
            <a:r>
              <a:rPr lang="fr-FR" sz="2000" dirty="0" smtClean="0">
                <a:solidFill>
                  <a:schemeClr val="tx1"/>
                </a:solidFill>
              </a:rPr>
              <a:t>Si l’assuré se voit notifier un </a:t>
            </a:r>
            <a:r>
              <a:rPr lang="fr-FR" sz="2000" b="1" dirty="0" smtClean="0">
                <a:solidFill>
                  <a:schemeClr val="tx1"/>
                </a:solidFill>
              </a:rPr>
              <a:t>refus administratif ou médical</a:t>
            </a:r>
            <a:r>
              <a:rPr lang="fr-FR" sz="2000" dirty="0" smtClean="0">
                <a:solidFill>
                  <a:schemeClr val="tx1"/>
                </a:solidFill>
              </a:rPr>
              <a:t>, des voies de recours sont possibles selon la situation :</a:t>
            </a:r>
          </a:p>
          <a:p>
            <a:pPr marL="342900" indent="-342900">
              <a:buFont typeface="Wingdings" panose="05000000000000000000" pitchFamily="2" charset="2"/>
              <a:buChar char="q"/>
            </a:pPr>
            <a:r>
              <a:rPr lang="fr-FR" sz="2000" b="1" dirty="0" smtClean="0">
                <a:solidFill>
                  <a:schemeClr val="tx1"/>
                </a:solidFill>
              </a:rPr>
              <a:t>Refus administratif </a:t>
            </a:r>
            <a:r>
              <a:rPr lang="fr-FR" sz="2000" dirty="0" smtClean="0">
                <a:solidFill>
                  <a:schemeClr val="tx1"/>
                </a:solidFill>
              </a:rPr>
              <a:t>: Recours à la </a:t>
            </a:r>
            <a:r>
              <a:rPr lang="fr-FR" sz="2000" b="1" dirty="0" smtClean="0">
                <a:solidFill>
                  <a:schemeClr val="tx1"/>
                </a:solidFill>
              </a:rPr>
              <a:t>Commission de Recours Amiable </a:t>
            </a:r>
            <a:r>
              <a:rPr lang="fr-FR" sz="2000" dirty="0" smtClean="0">
                <a:solidFill>
                  <a:schemeClr val="tx1"/>
                </a:solidFill>
              </a:rPr>
              <a:t>(C.R.A.) dans un délai de deux mois.</a:t>
            </a:r>
          </a:p>
          <a:p>
            <a:pPr marL="342900" indent="-342900">
              <a:buFont typeface="Wingdings" panose="05000000000000000000" pitchFamily="2" charset="2"/>
              <a:buChar char="q"/>
            </a:pPr>
            <a:r>
              <a:rPr lang="fr-FR" sz="2000" b="1" dirty="0" smtClean="0">
                <a:solidFill>
                  <a:schemeClr val="tx1"/>
                </a:solidFill>
              </a:rPr>
              <a:t>Refus médical </a:t>
            </a:r>
            <a:r>
              <a:rPr lang="fr-FR" sz="2000" dirty="0" smtClean="0">
                <a:solidFill>
                  <a:schemeClr val="tx1"/>
                </a:solidFill>
              </a:rPr>
              <a:t>: </a:t>
            </a:r>
            <a:r>
              <a:rPr lang="fr-FR" sz="2000" dirty="0">
                <a:solidFill>
                  <a:schemeClr val="tx1"/>
                </a:solidFill>
              </a:rPr>
              <a:t>Recours à la </a:t>
            </a:r>
            <a:r>
              <a:rPr lang="fr-FR" sz="2000" b="1" dirty="0">
                <a:solidFill>
                  <a:schemeClr val="tx1"/>
                </a:solidFill>
              </a:rPr>
              <a:t>Commission </a:t>
            </a:r>
            <a:r>
              <a:rPr lang="fr-FR" sz="2000" b="1" dirty="0" smtClean="0">
                <a:solidFill>
                  <a:schemeClr val="tx1"/>
                </a:solidFill>
              </a:rPr>
              <a:t>Médicale de </a:t>
            </a:r>
            <a:r>
              <a:rPr lang="fr-FR" sz="2000" b="1" dirty="0">
                <a:solidFill>
                  <a:schemeClr val="tx1"/>
                </a:solidFill>
              </a:rPr>
              <a:t>Recours Amiable </a:t>
            </a:r>
            <a:r>
              <a:rPr lang="fr-FR" sz="2000" dirty="0">
                <a:solidFill>
                  <a:schemeClr val="tx1"/>
                </a:solidFill>
              </a:rPr>
              <a:t>(</a:t>
            </a:r>
            <a:r>
              <a:rPr lang="fr-FR" sz="2000" dirty="0" smtClean="0">
                <a:solidFill>
                  <a:schemeClr val="tx1"/>
                </a:solidFill>
              </a:rPr>
              <a:t>C.M.R.A</a:t>
            </a:r>
            <a:r>
              <a:rPr lang="fr-FR" sz="2000" dirty="0">
                <a:solidFill>
                  <a:schemeClr val="tx1"/>
                </a:solidFill>
              </a:rPr>
              <a:t>.) dans un délai de deux mois</a:t>
            </a:r>
            <a:r>
              <a:rPr lang="fr-FR" sz="2000" dirty="0" smtClean="0">
                <a:solidFill>
                  <a:schemeClr val="tx1"/>
                </a:solidFill>
              </a:rPr>
              <a:t>.</a:t>
            </a:r>
          </a:p>
          <a:p>
            <a:r>
              <a:rPr lang="fr-FR" sz="2000" dirty="0" smtClean="0">
                <a:solidFill>
                  <a:schemeClr val="tx1"/>
                </a:solidFill>
              </a:rPr>
              <a:t>Les modalités en cas de recours sont détaillées sur la notification de refus transmise à l’assuré.</a:t>
            </a:r>
            <a:endParaRPr lang="fr-FR" sz="2000" dirty="0">
              <a:solidFill>
                <a:schemeClr val="tx1"/>
              </a:solidFill>
            </a:endParaRPr>
          </a:p>
          <a:p>
            <a:endParaRPr lang="fr-FR" dirty="0">
              <a:solidFill>
                <a:schemeClr val="tx1"/>
              </a:solidFill>
            </a:endParaRP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12</a:t>
            </a:fld>
            <a:endParaRPr lang="fr-FR" dirty="0"/>
          </a:p>
        </p:txBody>
      </p:sp>
      <p:sp>
        <p:nvSpPr>
          <p:cNvPr id="4" name="Titre 3"/>
          <p:cNvSpPr>
            <a:spLocks noGrp="1"/>
          </p:cNvSpPr>
          <p:nvPr>
            <p:ph type="title"/>
          </p:nvPr>
        </p:nvSpPr>
        <p:spPr/>
        <p:txBody>
          <a:bodyPr/>
          <a:lstStyle/>
          <a:p>
            <a:r>
              <a:rPr lang="fr-FR" dirty="0" smtClean="0"/>
              <a:t>Les voies de recours</a:t>
            </a:r>
            <a:endParaRPr lang="fr-FR" dirty="0"/>
          </a:p>
        </p:txBody>
      </p:sp>
    </p:spTree>
    <p:extLst>
      <p:ext uri="{BB962C8B-B14F-4D97-AF65-F5344CB8AC3E}">
        <p14:creationId xmlns:p14="http://schemas.microsoft.com/office/powerpoint/2010/main" val="1115603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0EEB4925-44FA-7844-8B0E-E569E85C9D6F}"/>
              </a:ext>
            </a:extLst>
          </p:cNvPr>
          <p:cNvSpPr>
            <a:spLocks noGrp="1"/>
          </p:cNvSpPr>
          <p:nvPr>
            <p:ph type="body" sz="quarter" idx="13"/>
          </p:nvPr>
        </p:nvSpPr>
        <p:spPr>
          <a:xfrm>
            <a:off x="573742" y="1721224"/>
            <a:ext cx="11120918" cy="4133166"/>
          </a:xfrm>
        </p:spPr>
        <p:txBody>
          <a:bodyPr/>
          <a:lstStyle/>
          <a:p>
            <a:pPr marL="342900" indent="-342900">
              <a:buFont typeface="Arial" panose="020B0604020202020204" pitchFamily="34" charset="0"/>
              <a:buChar char="•"/>
            </a:pPr>
            <a:r>
              <a:rPr lang="fr-FR" sz="2000" dirty="0">
                <a:solidFill>
                  <a:srgbClr val="0C419A"/>
                </a:solidFill>
                <a:latin typeface="+mj-lt"/>
              </a:rPr>
              <a:t>Une </a:t>
            </a:r>
            <a:r>
              <a:rPr lang="fr-FR" sz="2000" b="1" dirty="0">
                <a:solidFill>
                  <a:srgbClr val="0C419A"/>
                </a:solidFill>
                <a:latin typeface="+mj-lt"/>
              </a:rPr>
              <a:t>attestation d’obligation d’emploi des travailleurs handicapés</a:t>
            </a:r>
            <a:r>
              <a:rPr lang="fr-FR" sz="2000" dirty="0">
                <a:solidFill>
                  <a:srgbClr val="0C419A"/>
                </a:solidFill>
                <a:latin typeface="+mj-lt"/>
              </a:rPr>
              <a:t>, attestant </a:t>
            </a:r>
            <a:r>
              <a:rPr lang="fr-FR" sz="2000" dirty="0" smtClean="0">
                <a:solidFill>
                  <a:srgbClr val="0C419A"/>
                </a:solidFill>
                <a:latin typeface="+mj-lt"/>
              </a:rPr>
              <a:t>du bénéfice </a:t>
            </a:r>
            <a:r>
              <a:rPr lang="fr-FR" sz="2000" dirty="0">
                <a:solidFill>
                  <a:srgbClr val="0C419A"/>
                </a:solidFill>
                <a:latin typeface="+mj-lt"/>
              </a:rPr>
              <a:t>de l’obligation d’emploi des travailleurs handicapés, est transmise par pli </a:t>
            </a:r>
            <a:r>
              <a:rPr lang="fr-FR" sz="2000" dirty="0" smtClean="0">
                <a:solidFill>
                  <a:srgbClr val="0C419A"/>
                </a:solidFill>
                <a:latin typeface="+mj-lt"/>
              </a:rPr>
              <a:t>séparé à l’assuré. </a:t>
            </a:r>
            <a:r>
              <a:rPr lang="fr-FR" sz="2000" dirty="0">
                <a:solidFill>
                  <a:srgbClr val="0C419A"/>
                </a:solidFill>
                <a:latin typeface="+mj-lt"/>
              </a:rPr>
              <a:t>L'envoi est automatique, il n'est </a:t>
            </a:r>
            <a:r>
              <a:rPr lang="fr-FR" sz="2000" dirty="0" smtClean="0">
                <a:solidFill>
                  <a:srgbClr val="0C419A"/>
                </a:solidFill>
                <a:latin typeface="+mj-lt"/>
              </a:rPr>
              <a:t>donc pas </a:t>
            </a:r>
            <a:r>
              <a:rPr lang="fr-FR" sz="2000" dirty="0">
                <a:solidFill>
                  <a:srgbClr val="0C419A"/>
                </a:solidFill>
                <a:latin typeface="+mj-lt"/>
              </a:rPr>
              <a:t>nécessaire </a:t>
            </a:r>
            <a:r>
              <a:rPr lang="fr-FR" sz="2000" dirty="0" smtClean="0">
                <a:solidFill>
                  <a:srgbClr val="0C419A"/>
                </a:solidFill>
                <a:latin typeface="+mj-lt"/>
              </a:rPr>
              <a:t>d’accomplir </a:t>
            </a:r>
            <a:r>
              <a:rPr lang="fr-FR" sz="2000" dirty="0">
                <a:solidFill>
                  <a:srgbClr val="0C419A"/>
                </a:solidFill>
                <a:latin typeface="+mj-lt"/>
              </a:rPr>
              <a:t>une démarche de reconnaissance de la qualité de travailleur handicapé (RQTH).</a:t>
            </a:r>
          </a:p>
          <a:p>
            <a:pPr marL="342900" indent="-342900">
              <a:buFont typeface="Arial" panose="020B0604020202020204" pitchFamily="34" charset="0"/>
              <a:buChar char="•"/>
            </a:pPr>
            <a:r>
              <a:rPr lang="fr-FR" sz="2000" dirty="0">
                <a:solidFill>
                  <a:srgbClr val="0C419A"/>
                </a:solidFill>
                <a:latin typeface="+mj-lt"/>
              </a:rPr>
              <a:t>Cette attestation est </a:t>
            </a:r>
            <a:r>
              <a:rPr lang="fr-FR" sz="2000" b="1" dirty="0">
                <a:solidFill>
                  <a:srgbClr val="0C419A"/>
                </a:solidFill>
                <a:latin typeface="+mj-lt"/>
              </a:rPr>
              <a:t>valable 5 ans</a:t>
            </a:r>
            <a:r>
              <a:rPr lang="fr-FR" sz="2000" dirty="0">
                <a:solidFill>
                  <a:srgbClr val="0C419A"/>
                </a:solidFill>
                <a:latin typeface="+mj-lt"/>
              </a:rPr>
              <a:t>. Elle </a:t>
            </a:r>
            <a:r>
              <a:rPr lang="fr-FR" sz="2000" dirty="0" smtClean="0">
                <a:solidFill>
                  <a:srgbClr val="0C419A"/>
                </a:solidFill>
                <a:latin typeface="+mj-lt"/>
              </a:rPr>
              <a:t>permet </a:t>
            </a:r>
            <a:r>
              <a:rPr lang="fr-FR" sz="2000" dirty="0">
                <a:solidFill>
                  <a:srgbClr val="0C419A"/>
                </a:solidFill>
                <a:latin typeface="+mj-lt"/>
              </a:rPr>
              <a:t>de faire valoir </a:t>
            </a:r>
            <a:r>
              <a:rPr lang="fr-FR" sz="2000" dirty="0" smtClean="0">
                <a:solidFill>
                  <a:srgbClr val="0C419A"/>
                </a:solidFill>
                <a:latin typeface="+mj-lt"/>
              </a:rPr>
              <a:t>ses </a:t>
            </a:r>
            <a:r>
              <a:rPr lang="fr-FR" sz="2000" dirty="0">
                <a:solidFill>
                  <a:srgbClr val="0C419A"/>
                </a:solidFill>
                <a:latin typeface="+mj-lt"/>
              </a:rPr>
              <a:t>droits associés au bénéfice de l'obligation d'emploi, en vue de </a:t>
            </a:r>
            <a:r>
              <a:rPr lang="fr-FR" sz="2000" dirty="0" smtClean="0">
                <a:solidFill>
                  <a:srgbClr val="0C419A"/>
                </a:solidFill>
                <a:latin typeface="+mj-lt"/>
              </a:rPr>
              <a:t>son </a:t>
            </a:r>
            <a:r>
              <a:rPr lang="fr-FR" sz="2000" dirty="0">
                <a:solidFill>
                  <a:srgbClr val="0C419A"/>
                </a:solidFill>
                <a:latin typeface="+mj-lt"/>
              </a:rPr>
              <a:t>insertion dans l'emploi auprès de </a:t>
            </a:r>
            <a:r>
              <a:rPr lang="fr-FR" sz="2000" dirty="0" smtClean="0">
                <a:solidFill>
                  <a:srgbClr val="0C419A"/>
                </a:solidFill>
                <a:latin typeface="+mj-lt"/>
              </a:rPr>
              <a:t>son </a:t>
            </a:r>
            <a:r>
              <a:rPr lang="fr-FR" sz="2000" dirty="0">
                <a:solidFill>
                  <a:srgbClr val="0C419A"/>
                </a:solidFill>
                <a:latin typeface="+mj-lt"/>
              </a:rPr>
              <a:t>employeur ou auprès d'une entreprise. Toutes les entreprises du secteur privé occupant au moins 20 salariés doivent employer des personnes handicapées (à temps plein ou partiel) dans la proportion de 6 % de leur effectif total.</a:t>
            </a:r>
          </a:p>
          <a:p>
            <a:endParaRPr lang="fr-FR" dirty="0"/>
          </a:p>
        </p:txBody>
      </p:sp>
      <p:sp>
        <p:nvSpPr>
          <p:cNvPr id="2" name="Espace réservé du numéro de diapositive 1">
            <a:extLst>
              <a:ext uri="{FF2B5EF4-FFF2-40B4-BE49-F238E27FC236}">
                <a16:creationId xmlns="" xmlns:a16="http://schemas.microsoft.com/office/drawing/2014/main" id="{AF3D4A5A-7655-D144-8FCA-670E819FA4E7}"/>
              </a:ext>
            </a:extLst>
          </p:cNvPr>
          <p:cNvSpPr>
            <a:spLocks noGrp="1"/>
          </p:cNvSpPr>
          <p:nvPr>
            <p:ph type="sldNum" sz="quarter" idx="15"/>
          </p:nvPr>
        </p:nvSpPr>
        <p:spPr/>
        <p:txBody>
          <a:bodyPr/>
          <a:lstStyle/>
          <a:p>
            <a:fld id="{975A587B-5814-4D9B-9598-FE9CB954CB01}" type="slidenum">
              <a:rPr lang="fr-FR" smtClean="0"/>
              <a:pPr/>
              <a:t>13</a:t>
            </a:fld>
            <a:endParaRPr lang="fr-FR" dirty="0"/>
          </a:p>
        </p:txBody>
      </p:sp>
      <p:sp>
        <p:nvSpPr>
          <p:cNvPr id="5" name="Titre 4">
            <a:extLst>
              <a:ext uri="{FF2B5EF4-FFF2-40B4-BE49-F238E27FC236}">
                <a16:creationId xmlns="" xmlns:a16="http://schemas.microsoft.com/office/drawing/2014/main" id="{AA05C0D2-F044-0A40-AC39-EE9B4B34C007}"/>
              </a:ext>
            </a:extLst>
          </p:cNvPr>
          <p:cNvSpPr>
            <a:spLocks noGrp="1"/>
          </p:cNvSpPr>
          <p:nvPr>
            <p:ph type="title"/>
          </p:nvPr>
        </p:nvSpPr>
        <p:spPr/>
        <p:txBody>
          <a:bodyPr>
            <a:normAutofit/>
          </a:bodyPr>
          <a:lstStyle/>
          <a:p>
            <a:r>
              <a:rPr lang="fr-FR" sz="2400" dirty="0" smtClean="0"/>
              <a:t>La pension d’invalidité</a:t>
            </a:r>
            <a:endParaRPr lang="fr-FR" sz="2400" dirty="0"/>
          </a:p>
        </p:txBody>
      </p:sp>
    </p:spTree>
    <p:extLst>
      <p:ext uri="{BB962C8B-B14F-4D97-AF65-F5344CB8AC3E}">
        <p14:creationId xmlns:p14="http://schemas.microsoft.com/office/powerpoint/2010/main" val="4003007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3C006C48-4858-F741-8AA1-093EB434243E}"/>
              </a:ext>
            </a:extLst>
          </p:cNvPr>
          <p:cNvSpPr>
            <a:spLocks noGrp="1"/>
          </p:cNvSpPr>
          <p:nvPr>
            <p:ph type="body" sz="quarter" idx="27"/>
          </p:nvPr>
        </p:nvSpPr>
        <p:spPr/>
        <p:txBody>
          <a:bodyPr/>
          <a:lstStyle/>
          <a:p>
            <a:endParaRPr lang="fr-FR"/>
          </a:p>
        </p:txBody>
      </p:sp>
      <p:sp>
        <p:nvSpPr>
          <p:cNvPr id="2" name="Espace réservé du texte 1">
            <a:extLst>
              <a:ext uri="{FF2B5EF4-FFF2-40B4-BE49-F238E27FC236}">
                <a16:creationId xmlns="" xmlns:a16="http://schemas.microsoft.com/office/drawing/2014/main" id="{6A84EA64-0F84-0941-B3B0-25EA8189BB6C}"/>
              </a:ext>
            </a:extLst>
          </p:cNvPr>
          <p:cNvSpPr>
            <a:spLocks noGrp="1"/>
          </p:cNvSpPr>
          <p:nvPr>
            <p:ph type="body" idx="1"/>
          </p:nvPr>
        </p:nvSpPr>
        <p:spPr/>
        <p:txBody>
          <a:bodyPr/>
          <a:lstStyle/>
          <a:p>
            <a:r>
              <a:rPr lang="fr-FR" dirty="0"/>
              <a:t>02</a:t>
            </a:r>
          </a:p>
        </p:txBody>
      </p:sp>
      <p:sp>
        <p:nvSpPr>
          <p:cNvPr id="5" name="Espace réservé du texte 4">
            <a:extLst>
              <a:ext uri="{FF2B5EF4-FFF2-40B4-BE49-F238E27FC236}">
                <a16:creationId xmlns="" xmlns:a16="http://schemas.microsoft.com/office/drawing/2014/main" id="{65483834-EFCD-8F42-A0D9-DA01BF0B5530}"/>
              </a:ext>
            </a:extLst>
          </p:cNvPr>
          <p:cNvSpPr>
            <a:spLocks noGrp="1"/>
          </p:cNvSpPr>
          <p:nvPr>
            <p:ph type="body" sz="quarter" idx="3"/>
          </p:nvPr>
        </p:nvSpPr>
        <p:spPr/>
        <p:txBody>
          <a:bodyPr/>
          <a:lstStyle/>
          <a:p>
            <a:r>
              <a:rPr lang="fr-FR" dirty="0" smtClean="0"/>
              <a:t>Les droits et Les responsabilités</a:t>
            </a:r>
            <a:endParaRPr lang="fr-FR" dirty="0"/>
          </a:p>
          <a:p>
            <a:endParaRPr lang="fr-FR" dirty="0"/>
          </a:p>
        </p:txBody>
      </p:sp>
      <p:sp>
        <p:nvSpPr>
          <p:cNvPr id="3" name="Espace réservé du numéro de diapositive 2">
            <a:extLst>
              <a:ext uri="{FF2B5EF4-FFF2-40B4-BE49-F238E27FC236}">
                <a16:creationId xmlns=""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14</a:t>
            </a:fld>
            <a:endParaRPr lang="fr-FR" dirty="0"/>
          </a:p>
        </p:txBody>
      </p:sp>
      <p:sp>
        <p:nvSpPr>
          <p:cNvPr id="8" name="Espace réservé du texte 7">
            <a:extLst>
              <a:ext uri="{FF2B5EF4-FFF2-40B4-BE49-F238E27FC236}">
                <a16:creationId xmlns="" xmlns:a16="http://schemas.microsoft.com/office/drawing/2014/main" id="{6B602F2F-AF36-524F-9F37-F624083EA331}"/>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895030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7C63EC47-10EB-6A45-9A58-47C9074958EE}"/>
              </a:ext>
            </a:extLst>
          </p:cNvPr>
          <p:cNvSpPr>
            <a:spLocks noGrp="1"/>
          </p:cNvSpPr>
          <p:nvPr>
            <p:ph type="sldNum" sz="quarter" idx="15"/>
          </p:nvPr>
        </p:nvSpPr>
        <p:spPr/>
        <p:txBody>
          <a:bodyPr/>
          <a:lstStyle/>
          <a:p>
            <a:fld id="{975A587B-5814-4D9B-9598-FE9CB954CB01}" type="slidenum">
              <a:rPr lang="fr-FR" smtClean="0"/>
              <a:pPr/>
              <a:t>15</a:t>
            </a:fld>
            <a:endParaRPr lang="fr-FR" dirty="0"/>
          </a:p>
        </p:txBody>
      </p:sp>
      <p:sp>
        <p:nvSpPr>
          <p:cNvPr id="5" name="Titre 4">
            <a:extLst>
              <a:ext uri="{FF2B5EF4-FFF2-40B4-BE49-F238E27FC236}">
                <a16:creationId xmlns="" xmlns:a16="http://schemas.microsoft.com/office/drawing/2014/main" id="{D7D65AD6-6B1E-8B45-AB8E-BD2D582E5D05}"/>
              </a:ext>
            </a:extLst>
          </p:cNvPr>
          <p:cNvSpPr>
            <a:spLocks noGrp="1"/>
          </p:cNvSpPr>
          <p:nvPr>
            <p:ph type="title"/>
          </p:nvPr>
        </p:nvSpPr>
        <p:spPr/>
        <p:txBody>
          <a:bodyPr>
            <a:normAutofit/>
          </a:bodyPr>
          <a:lstStyle/>
          <a:p>
            <a:r>
              <a:rPr lang="fr-FR" sz="2400" dirty="0" smtClean="0"/>
              <a:t>Les droits</a:t>
            </a:r>
            <a:endParaRPr lang="fr-FR" sz="2400" dirty="0"/>
          </a:p>
        </p:txBody>
      </p:sp>
      <p:sp>
        <p:nvSpPr>
          <p:cNvPr id="7" name="Espace réservé du texte 6">
            <a:extLst>
              <a:ext uri="{FF2B5EF4-FFF2-40B4-BE49-F238E27FC236}">
                <a16:creationId xmlns="" xmlns:a16="http://schemas.microsoft.com/office/drawing/2014/main" id="{CC36947B-773C-E24F-9F8C-CEFF7E5AADC6}"/>
              </a:ext>
            </a:extLst>
          </p:cNvPr>
          <p:cNvSpPr>
            <a:spLocks noGrp="1"/>
          </p:cNvSpPr>
          <p:nvPr>
            <p:ph type="body" sz="quarter" idx="13"/>
          </p:nvPr>
        </p:nvSpPr>
        <p:spPr>
          <a:xfrm>
            <a:off x="486285" y="1598633"/>
            <a:ext cx="11177632" cy="4249274"/>
          </a:xfrm>
          <a:solidFill>
            <a:schemeClr val="bg1"/>
          </a:solidFill>
        </p:spPr>
        <p:txBody>
          <a:bodyPr/>
          <a:lstStyle/>
          <a:p>
            <a:r>
              <a:rPr lang="fr-FR" b="1" dirty="0" smtClean="0">
                <a:solidFill>
                  <a:schemeClr val="tx1"/>
                </a:solidFill>
                <a:latin typeface="+mj-lt"/>
              </a:rPr>
              <a:t>La situation de l’assuré évolue </a:t>
            </a:r>
            <a:r>
              <a:rPr lang="fr-FR" dirty="0" smtClean="0">
                <a:solidFill>
                  <a:schemeClr val="tx1"/>
                </a:solidFill>
                <a:latin typeface="+mj-lt"/>
              </a:rPr>
              <a:t>:</a:t>
            </a:r>
          </a:p>
          <a:p>
            <a:pPr marL="457200" indent="-457200">
              <a:buFont typeface="Arial" panose="020B0604020202020204" pitchFamily="34" charset="0"/>
              <a:buChar char="•"/>
            </a:pPr>
            <a:r>
              <a:rPr lang="fr-FR" sz="2000" dirty="0" smtClean="0">
                <a:solidFill>
                  <a:schemeClr val="tx1"/>
                </a:solidFill>
                <a:latin typeface="+mj-lt"/>
              </a:rPr>
              <a:t>Il n’a plus </a:t>
            </a:r>
            <a:r>
              <a:rPr lang="fr-FR" sz="2000" dirty="0">
                <a:solidFill>
                  <a:schemeClr val="tx1"/>
                </a:solidFill>
                <a:latin typeface="+mj-lt"/>
              </a:rPr>
              <a:t>besoin de fournir un arrêt de travail concernant </a:t>
            </a:r>
            <a:r>
              <a:rPr lang="fr-FR" sz="2000" b="1" dirty="0">
                <a:solidFill>
                  <a:srgbClr val="FF0000"/>
                </a:solidFill>
                <a:effectLst>
                  <a:outerShdw blurRad="38100" dist="38100" dir="2700000" algn="tl">
                    <a:srgbClr val="000000">
                      <a:alpha val="43137"/>
                    </a:srgbClr>
                  </a:outerShdw>
                </a:effectLst>
                <a:latin typeface="+mj-lt"/>
              </a:rPr>
              <a:t>la pathologie pour laquelle une pension est </a:t>
            </a:r>
            <a:r>
              <a:rPr lang="fr-FR" sz="2000" b="1" dirty="0" smtClean="0">
                <a:solidFill>
                  <a:srgbClr val="FF0000"/>
                </a:solidFill>
                <a:effectLst>
                  <a:outerShdw blurRad="38100" dist="38100" dir="2700000" algn="tl">
                    <a:srgbClr val="000000">
                      <a:alpha val="43137"/>
                    </a:srgbClr>
                  </a:outerShdw>
                </a:effectLst>
                <a:latin typeface="+mj-lt"/>
              </a:rPr>
              <a:t>versée.</a:t>
            </a:r>
            <a:endParaRPr lang="fr-FR" sz="2000" b="1" dirty="0">
              <a:solidFill>
                <a:srgbClr val="FF0000"/>
              </a:solidFill>
              <a:effectLst>
                <a:outerShdw blurRad="38100" dist="38100" dir="2700000" algn="tl">
                  <a:srgbClr val="000000">
                    <a:alpha val="43137"/>
                  </a:srgbClr>
                </a:outerShdw>
              </a:effectLst>
              <a:latin typeface="+mj-lt"/>
            </a:endParaRPr>
          </a:p>
          <a:p>
            <a:pPr marL="457200" indent="-457200">
              <a:buFont typeface="Arial" panose="020B0604020202020204" pitchFamily="34" charset="0"/>
              <a:buChar char="•"/>
            </a:pPr>
            <a:r>
              <a:rPr lang="fr-FR" sz="2000" dirty="0" smtClean="0">
                <a:solidFill>
                  <a:schemeClr val="tx1"/>
                </a:solidFill>
                <a:latin typeface="+mj-lt"/>
              </a:rPr>
              <a:t>Il n’a plus d’horaires de présence à respecter.</a:t>
            </a:r>
            <a:endParaRPr lang="fr-FR" sz="2000" dirty="0">
              <a:solidFill>
                <a:schemeClr val="tx1"/>
              </a:solidFill>
              <a:latin typeface="+mj-lt"/>
            </a:endParaRPr>
          </a:p>
          <a:p>
            <a:pPr marL="457200" indent="-457200">
              <a:buFont typeface="Arial" panose="020B0604020202020204" pitchFamily="34" charset="0"/>
              <a:buChar char="•"/>
            </a:pPr>
            <a:r>
              <a:rPr lang="fr-FR" sz="2000" dirty="0" smtClean="0">
                <a:solidFill>
                  <a:schemeClr val="tx1"/>
                </a:solidFill>
                <a:latin typeface="+mj-lt"/>
              </a:rPr>
              <a:t>Il n’est plus nécessaire de demander l’autorisation de sortie du département à la CPAM.</a:t>
            </a:r>
            <a:endParaRPr lang="fr-FR" sz="2000" dirty="0">
              <a:solidFill>
                <a:schemeClr val="tx1"/>
              </a:solidFill>
              <a:latin typeface="+mj-lt"/>
            </a:endParaRPr>
          </a:p>
          <a:p>
            <a:endParaRPr lang="fr-FR" dirty="0"/>
          </a:p>
        </p:txBody>
      </p:sp>
    </p:spTree>
    <p:extLst>
      <p:ext uri="{BB962C8B-B14F-4D97-AF65-F5344CB8AC3E}">
        <p14:creationId xmlns:p14="http://schemas.microsoft.com/office/powerpoint/2010/main" val="1606834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6"/>
          </p:nvPr>
        </p:nvSpPr>
        <p:spPr/>
        <p:txBody>
          <a:bodyPr/>
          <a:lstStyle/>
          <a:p>
            <a:fld id="{975A587B-5814-4D9B-9598-FE9CB954CB01}" type="slidenum">
              <a:rPr lang="fr-FR" smtClean="0"/>
              <a:pPr/>
              <a:t>16</a:t>
            </a:fld>
            <a:endParaRPr lang="fr-FR" dirty="0"/>
          </a:p>
        </p:txBody>
      </p:sp>
      <p:sp>
        <p:nvSpPr>
          <p:cNvPr id="3" name="Titre 2"/>
          <p:cNvSpPr>
            <a:spLocks noGrp="1"/>
          </p:cNvSpPr>
          <p:nvPr>
            <p:ph type="title"/>
          </p:nvPr>
        </p:nvSpPr>
        <p:spPr/>
        <p:txBody>
          <a:bodyPr>
            <a:normAutofit/>
          </a:bodyPr>
          <a:lstStyle/>
          <a:p>
            <a:r>
              <a:rPr lang="fr-FR" sz="2400" dirty="0" smtClean="0"/>
              <a:t>Les droits </a:t>
            </a:r>
            <a:endParaRPr lang="fr-FR" sz="2400" dirty="0"/>
          </a:p>
        </p:txBody>
      </p:sp>
      <p:sp>
        <p:nvSpPr>
          <p:cNvPr id="4" name="Espace réservé du contenu 3"/>
          <p:cNvSpPr>
            <a:spLocks noGrp="1"/>
          </p:cNvSpPr>
          <p:nvPr>
            <p:ph sz="quarter" idx="17"/>
          </p:nvPr>
        </p:nvSpPr>
        <p:spPr>
          <a:xfrm>
            <a:off x="498660" y="1609595"/>
            <a:ext cx="11193938" cy="4323372"/>
          </a:xfrm>
          <a:solidFill>
            <a:schemeClr val="bg1"/>
          </a:solidFill>
        </p:spPr>
        <p:txBody>
          <a:bodyPr/>
          <a:lstStyle/>
          <a:p>
            <a:r>
              <a:rPr lang="fr-FR" b="1" dirty="0" smtClean="0">
                <a:solidFill>
                  <a:srgbClr val="FF0000"/>
                </a:solidFill>
                <a:effectLst>
                  <a:outerShdw blurRad="38100" dist="38100" dir="2700000" algn="tl">
                    <a:srgbClr val="000000">
                      <a:alpha val="43137"/>
                    </a:srgbClr>
                  </a:outerShdw>
                </a:effectLst>
                <a:latin typeface="+mj-lt"/>
              </a:rPr>
              <a:t>Bénéfice d’une prise en charge à 100% pour les soins sauf :</a:t>
            </a:r>
          </a:p>
          <a:p>
            <a:pPr marL="285750" indent="-285750">
              <a:buFont typeface="Arial" panose="020B0604020202020204" pitchFamily="34" charset="0"/>
              <a:buChar char="•"/>
            </a:pPr>
            <a:r>
              <a:rPr lang="fr-FR" sz="2000" dirty="0" smtClean="0">
                <a:solidFill>
                  <a:schemeClr val="tx1"/>
                </a:solidFill>
                <a:latin typeface="+mj-lt"/>
              </a:rPr>
              <a:t>Pour </a:t>
            </a:r>
            <a:r>
              <a:rPr lang="fr-FR" sz="2000" dirty="0">
                <a:solidFill>
                  <a:schemeClr val="tx1"/>
                </a:solidFill>
                <a:latin typeface="+mj-lt"/>
              </a:rPr>
              <a:t>les médicaments qui sont remboursés à 30 % : Les spécialités à service médical rendu modéré (anciennes vignettes bleues</a:t>
            </a:r>
            <a:r>
              <a:rPr lang="fr-FR" sz="2000" dirty="0" smtClean="0">
                <a:solidFill>
                  <a:schemeClr val="tx1"/>
                </a:solidFill>
                <a:latin typeface="+mj-lt"/>
              </a:rPr>
              <a:t>).</a:t>
            </a:r>
          </a:p>
          <a:p>
            <a:pPr marL="285750" indent="-285750">
              <a:buFont typeface="Arial" panose="020B0604020202020204" pitchFamily="34" charset="0"/>
              <a:buChar char="•"/>
            </a:pPr>
            <a:r>
              <a:rPr lang="fr-FR" sz="2000" dirty="0" smtClean="0">
                <a:solidFill>
                  <a:schemeClr val="tx1"/>
                </a:solidFill>
                <a:latin typeface="+mj-lt"/>
              </a:rPr>
              <a:t>Pour le coût des prothèses, des appareillages dentaires et optiques au-delà de la base de remboursement de la sécurité sociale.</a:t>
            </a:r>
          </a:p>
          <a:p>
            <a:pPr marL="285750" indent="-285750">
              <a:buFont typeface="Arial" panose="020B0604020202020204" pitchFamily="34" charset="0"/>
              <a:buChar char="•"/>
            </a:pPr>
            <a:r>
              <a:rPr lang="fr-FR" sz="2000" dirty="0" smtClean="0">
                <a:solidFill>
                  <a:schemeClr val="tx1"/>
                </a:solidFill>
                <a:latin typeface="+mj-lt"/>
              </a:rPr>
              <a:t>Pour </a:t>
            </a:r>
            <a:r>
              <a:rPr lang="fr-FR" sz="2000" dirty="0">
                <a:solidFill>
                  <a:schemeClr val="tx1"/>
                </a:solidFill>
                <a:latin typeface="+mj-lt"/>
              </a:rPr>
              <a:t>le transport : le transport doit être </a:t>
            </a:r>
            <a:r>
              <a:rPr lang="fr-FR" sz="2000" b="1" dirty="0">
                <a:solidFill>
                  <a:schemeClr val="tx1"/>
                </a:solidFill>
                <a:latin typeface="+mj-lt"/>
              </a:rPr>
              <a:t>prescrit médicalement.</a:t>
            </a:r>
            <a:r>
              <a:rPr lang="fr-FR" sz="2000" dirty="0">
                <a:solidFill>
                  <a:schemeClr val="tx1"/>
                </a:solidFill>
                <a:latin typeface="+mj-lt"/>
              </a:rPr>
              <a:t> La prise en charge des frais de transports par la CPAM est très </a:t>
            </a:r>
            <a:r>
              <a:rPr lang="fr-FR" sz="2000" dirty="0" smtClean="0">
                <a:solidFill>
                  <a:schemeClr val="tx1"/>
                </a:solidFill>
                <a:latin typeface="+mj-lt"/>
              </a:rPr>
              <a:t>encadrée.</a:t>
            </a:r>
            <a:endParaRPr lang="fr-FR" sz="2000" b="1" dirty="0">
              <a:solidFill>
                <a:schemeClr val="tx1"/>
              </a:solidFill>
              <a:latin typeface="+mj-lt"/>
            </a:endParaRPr>
          </a:p>
          <a:p>
            <a:pPr marL="285750" indent="-285750">
              <a:buFont typeface="Arial" panose="020B0604020202020204" pitchFamily="34" charset="0"/>
              <a:buChar char="•"/>
            </a:pPr>
            <a:r>
              <a:rPr lang="fr-FR" sz="2000" dirty="0">
                <a:solidFill>
                  <a:schemeClr val="tx1"/>
                </a:solidFill>
                <a:latin typeface="+mj-lt"/>
              </a:rPr>
              <a:t>Pour le forfait journalier en cas </a:t>
            </a:r>
            <a:r>
              <a:rPr lang="fr-FR" sz="2000" dirty="0" smtClean="0">
                <a:solidFill>
                  <a:schemeClr val="tx1"/>
                </a:solidFill>
                <a:latin typeface="+mj-lt"/>
              </a:rPr>
              <a:t>d’hospitalisation.</a:t>
            </a:r>
          </a:p>
          <a:p>
            <a:pPr lvl="1" indent="0">
              <a:buNone/>
            </a:pPr>
            <a:r>
              <a:rPr lang="fr-FR" sz="1200" dirty="0" smtClean="0">
                <a:latin typeface="Century Gothic" panose="020B0502020202020204" pitchFamily="34" charset="0"/>
              </a:rPr>
              <a:t>                     </a:t>
            </a:r>
            <a:r>
              <a:rPr lang="fr-FR" sz="1400" dirty="0" smtClean="0">
                <a:latin typeface="+mj-lt"/>
              </a:rPr>
              <a:t>Les dépassements d’honoraires ne sont jamais remboursés par l’Assurance Maladie, la prise en charge à 100 % des 	soins n’exonère pas les assurés de la participation forfaitaire et des franchises médicales.</a:t>
            </a:r>
            <a:endParaRPr lang="fr-FR" sz="1400" dirty="0" smtClean="0">
              <a:solidFill>
                <a:schemeClr val="tx1"/>
              </a:solidFill>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70" y="5387275"/>
            <a:ext cx="65881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408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6"/>
          </p:nvPr>
        </p:nvSpPr>
        <p:spPr/>
        <p:txBody>
          <a:bodyPr/>
          <a:lstStyle/>
          <a:p>
            <a:fld id="{975A587B-5814-4D9B-9598-FE9CB954CB01}" type="slidenum">
              <a:rPr lang="fr-FR" smtClean="0"/>
              <a:pPr/>
              <a:t>17</a:t>
            </a:fld>
            <a:endParaRPr lang="fr-FR" dirty="0"/>
          </a:p>
        </p:txBody>
      </p:sp>
      <p:sp>
        <p:nvSpPr>
          <p:cNvPr id="3" name="Titre 2"/>
          <p:cNvSpPr>
            <a:spLocks noGrp="1"/>
          </p:cNvSpPr>
          <p:nvPr>
            <p:ph type="title"/>
          </p:nvPr>
        </p:nvSpPr>
        <p:spPr/>
        <p:txBody>
          <a:bodyPr>
            <a:normAutofit/>
          </a:bodyPr>
          <a:lstStyle/>
          <a:p>
            <a:r>
              <a:rPr lang="fr-FR" sz="2400" dirty="0" smtClean="0"/>
              <a:t>Les droits </a:t>
            </a:r>
            <a:endParaRPr lang="fr-FR" sz="2400" dirty="0"/>
          </a:p>
        </p:txBody>
      </p:sp>
      <p:sp>
        <p:nvSpPr>
          <p:cNvPr id="4" name="Espace réservé du contenu 3"/>
          <p:cNvSpPr>
            <a:spLocks noGrp="1"/>
          </p:cNvSpPr>
          <p:nvPr>
            <p:ph sz="quarter" idx="17"/>
          </p:nvPr>
        </p:nvSpPr>
        <p:spPr>
          <a:solidFill>
            <a:schemeClr val="bg1"/>
          </a:solidFill>
        </p:spPr>
        <p:txBody>
          <a:bodyPr/>
          <a:lstStyle/>
          <a:p>
            <a:r>
              <a:rPr lang="fr-FR" sz="2400" b="1" dirty="0" smtClean="0">
                <a:solidFill>
                  <a:schemeClr val="tx1"/>
                </a:solidFill>
                <a:latin typeface="Century Gothic" panose="020B0502020202020204" pitchFamily="34" charset="0"/>
              </a:rPr>
              <a:t>	</a:t>
            </a:r>
            <a:r>
              <a:rPr lang="fr-FR" b="1" dirty="0" smtClean="0">
                <a:solidFill>
                  <a:srgbClr val="0C419A"/>
                </a:solidFill>
                <a:latin typeface="+mj-lt"/>
              </a:rPr>
              <a:t>Les bénéficiaires de l’assuré continuent </a:t>
            </a:r>
            <a:r>
              <a:rPr lang="fr-FR" b="1" dirty="0">
                <a:solidFill>
                  <a:srgbClr val="0C419A"/>
                </a:solidFill>
                <a:latin typeface="+mj-lt"/>
              </a:rPr>
              <a:t>à être couverts aux taux habituels </a:t>
            </a:r>
            <a:r>
              <a:rPr lang="fr-FR" b="1" dirty="0" smtClean="0">
                <a:solidFill>
                  <a:srgbClr val="0C419A"/>
                </a:solidFill>
                <a:latin typeface="+mj-lt"/>
              </a:rPr>
              <a:t>	de remboursement :</a:t>
            </a:r>
          </a:p>
          <a:p>
            <a:r>
              <a:rPr lang="fr-FR" sz="2000" dirty="0" smtClean="0">
                <a:solidFill>
                  <a:srgbClr val="0C419A"/>
                </a:solidFill>
                <a:latin typeface="+mj-lt"/>
              </a:rPr>
              <a:t>L’assuré doit cependant veiller à ce que ces bénéficiaires (âgés de plus de 16 ans) aient déclaré leur médecin traitant afin de respecter le parcours de soins et d’éviter des frais supplémentaires.</a:t>
            </a:r>
            <a:endParaRPr lang="fr-FR" sz="2000" dirty="0">
              <a:solidFill>
                <a:srgbClr val="0C419A"/>
              </a:solidFill>
              <a:latin typeface="+mj-lt"/>
            </a:endParaRPr>
          </a:p>
          <a:p>
            <a:r>
              <a:rPr lang="fr-FR" sz="2400" b="1" dirty="0" smtClean="0">
                <a:solidFill>
                  <a:srgbClr val="0C419A"/>
                </a:solidFill>
                <a:latin typeface="Century Gothic" panose="020B0502020202020204" pitchFamily="34" charset="0"/>
              </a:rPr>
              <a:t>	</a:t>
            </a:r>
            <a:r>
              <a:rPr lang="fr-FR" sz="2000" b="1" dirty="0" smtClean="0">
                <a:solidFill>
                  <a:srgbClr val="0C419A"/>
                </a:solidFill>
                <a:latin typeface="+mj-lt"/>
              </a:rPr>
              <a:t>Pensez-y </a:t>
            </a:r>
            <a:r>
              <a:rPr lang="fr-FR" sz="2000" b="1" dirty="0">
                <a:solidFill>
                  <a:srgbClr val="0C419A"/>
                </a:solidFill>
                <a:latin typeface="+mj-lt"/>
              </a:rPr>
              <a:t>!</a:t>
            </a:r>
            <a:r>
              <a:rPr lang="fr-FR" sz="2000" dirty="0">
                <a:solidFill>
                  <a:srgbClr val="0C419A"/>
                </a:solidFill>
                <a:latin typeface="+mj-lt"/>
              </a:rPr>
              <a:t> Un organisme complémentaire peut </a:t>
            </a:r>
            <a:r>
              <a:rPr lang="fr-FR" sz="2000" dirty="0" smtClean="0">
                <a:solidFill>
                  <a:srgbClr val="0C419A"/>
                </a:solidFill>
                <a:latin typeface="+mj-lt"/>
              </a:rPr>
              <a:t>permettre </a:t>
            </a:r>
            <a:r>
              <a:rPr lang="fr-FR" sz="2000" dirty="0">
                <a:solidFill>
                  <a:srgbClr val="0C419A"/>
                </a:solidFill>
                <a:latin typeface="+mj-lt"/>
              </a:rPr>
              <a:t>de </a:t>
            </a:r>
            <a:r>
              <a:rPr lang="fr-FR" sz="2000" dirty="0" smtClean="0">
                <a:solidFill>
                  <a:srgbClr val="0C419A"/>
                </a:solidFill>
                <a:latin typeface="+mj-lt"/>
              </a:rPr>
              <a:t>réduire </a:t>
            </a:r>
            <a:r>
              <a:rPr lang="fr-FR" sz="2000" dirty="0">
                <a:solidFill>
                  <a:srgbClr val="0C419A"/>
                </a:solidFill>
                <a:latin typeface="+mj-lt"/>
              </a:rPr>
              <a:t>les </a:t>
            </a:r>
            <a:r>
              <a:rPr lang="fr-FR" sz="2000" dirty="0" smtClean="0">
                <a:solidFill>
                  <a:srgbClr val="0C419A"/>
                </a:solidFill>
                <a:latin typeface="+mj-lt"/>
              </a:rPr>
              <a:t>coûts </a:t>
            </a:r>
            <a:r>
              <a:rPr lang="fr-FR" sz="2000" dirty="0">
                <a:solidFill>
                  <a:srgbClr val="0C419A"/>
                </a:solidFill>
                <a:latin typeface="+mj-lt"/>
              </a:rPr>
              <a:t>de </a:t>
            </a:r>
            <a:r>
              <a:rPr lang="fr-FR" sz="2000" dirty="0" smtClean="0">
                <a:solidFill>
                  <a:srgbClr val="0C419A"/>
                </a:solidFill>
                <a:latin typeface="+mj-lt"/>
              </a:rPr>
              <a:t>	santé éventuels.</a:t>
            </a:r>
            <a:endParaRPr lang="fr-FR" sz="2000" dirty="0">
              <a:solidFill>
                <a:srgbClr val="0C419A"/>
              </a:solidFill>
              <a:latin typeface="+mj-lt"/>
            </a:endParaRPr>
          </a:p>
          <a:p>
            <a:endParaRPr lang="fr-FR" sz="2400" b="1" dirty="0">
              <a:solidFill>
                <a:schemeClr val="tx1"/>
              </a:solidFill>
              <a:latin typeface="Century Gothic" panose="020B0502020202020204" pitchFamily="34" charset="0"/>
            </a:endParaRPr>
          </a:p>
          <a:p>
            <a:endParaRPr lang="fr-FR" sz="1200" dirty="0" smtClean="0">
              <a:solidFill>
                <a:schemeClr val="tx1"/>
              </a:solidFill>
              <a:latin typeface="Century Gothic" panose="020B0502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17" y="3587040"/>
            <a:ext cx="706589" cy="7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00" y="1700807"/>
            <a:ext cx="6572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207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6"/>
          </p:nvPr>
        </p:nvSpPr>
        <p:spPr/>
        <p:txBody>
          <a:bodyPr/>
          <a:lstStyle/>
          <a:p>
            <a:fld id="{975A587B-5814-4D9B-9598-FE9CB954CB01}" type="slidenum">
              <a:rPr lang="fr-FR" smtClean="0"/>
              <a:pPr/>
              <a:t>18</a:t>
            </a:fld>
            <a:endParaRPr lang="fr-FR" dirty="0"/>
          </a:p>
        </p:txBody>
      </p:sp>
      <p:sp>
        <p:nvSpPr>
          <p:cNvPr id="3" name="Titre 2"/>
          <p:cNvSpPr>
            <a:spLocks noGrp="1"/>
          </p:cNvSpPr>
          <p:nvPr>
            <p:ph type="title"/>
          </p:nvPr>
        </p:nvSpPr>
        <p:spPr/>
        <p:txBody>
          <a:bodyPr>
            <a:normAutofit/>
          </a:bodyPr>
          <a:lstStyle/>
          <a:p>
            <a:r>
              <a:rPr lang="fr-FR" sz="2400" dirty="0" smtClean="0"/>
              <a:t>LES Responsabilités </a:t>
            </a:r>
            <a:endParaRPr lang="fr-FR" sz="2400" dirty="0"/>
          </a:p>
        </p:txBody>
      </p:sp>
      <p:sp>
        <p:nvSpPr>
          <p:cNvPr id="4" name="Espace réservé du contenu 3"/>
          <p:cNvSpPr>
            <a:spLocks noGrp="1"/>
          </p:cNvSpPr>
          <p:nvPr>
            <p:ph sz="quarter" idx="17"/>
          </p:nvPr>
        </p:nvSpPr>
        <p:spPr>
          <a:solidFill>
            <a:schemeClr val="bg1"/>
          </a:solidFill>
        </p:spPr>
        <p:txBody>
          <a:bodyPr/>
          <a:lstStyle/>
          <a:p>
            <a:r>
              <a:rPr lang="fr-FR" sz="2400" b="1" dirty="0" smtClean="0">
                <a:solidFill>
                  <a:schemeClr val="tx1"/>
                </a:solidFill>
                <a:latin typeface="Century Gothic" panose="020B0502020202020204" pitchFamily="34" charset="0"/>
              </a:rPr>
              <a:t>	</a:t>
            </a:r>
            <a:r>
              <a:rPr lang="fr-FR" b="1" dirty="0" smtClean="0">
                <a:solidFill>
                  <a:schemeClr val="tx1"/>
                </a:solidFill>
                <a:latin typeface="+mj-lt"/>
              </a:rPr>
              <a:t>L’assuré ne doit pas oublier de mettre à jour sa carte vitale le plus 	rapidement possible afin de bénéficier sans difficultés des 	remboursements de soins 	à 100 % au tarif sécurité sociale. </a:t>
            </a:r>
          </a:p>
          <a:p>
            <a:r>
              <a:rPr lang="fr-FR" sz="2400" b="1" dirty="0" smtClean="0">
                <a:solidFill>
                  <a:schemeClr val="tx1"/>
                </a:solidFill>
                <a:latin typeface="Century Gothic" panose="020B0502020202020204" pitchFamily="34" charset="0"/>
              </a:rPr>
              <a:t>	T</a:t>
            </a:r>
            <a:r>
              <a:rPr lang="fr-FR" b="1" dirty="0" smtClean="0">
                <a:solidFill>
                  <a:schemeClr val="tx1"/>
                </a:solidFill>
                <a:latin typeface="+mj-lt"/>
              </a:rPr>
              <a:t>out changement de situation doit être signalé à la caisse d’Assurance 	Maladie via le compte ameli :</a:t>
            </a:r>
            <a:r>
              <a:rPr lang="fr-FR" sz="2400" b="1" dirty="0" smtClean="0">
                <a:solidFill>
                  <a:schemeClr val="tx1"/>
                </a:solidFill>
                <a:latin typeface="+mj-lt"/>
              </a:rPr>
              <a:t>	</a:t>
            </a:r>
          </a:p>
          <a:p>
            <a:pPr lvl="2"/>
            <a:r>
              <a:rPr lang="fr-FR" sz="1800" b="1" dirty="0">
                <a:latin typeface="+mj-lt"/>
              </a:rPr>
              <a:t>	</a:t>
            </a:r>
            <a:r>
              <a:rPr lang="fr-FR" sz="1800" b="1" dirty="0" smtClean="0">
                <a:latin typeface="+mj-lt"/>
              </a:rPr>
              <a:t>- </a:t>
            </a:r>
            <a:r>
              <a:rPr lang="fr-FR" sz="1800" dirty="0" smtClean="0">
                <a:latin typeface="+mj-lt"/>
              </a:rPr>
              <a:t>Administratif : adresse, numéro de téléphone </a:t>
            </a:r>
          </a:p>
          <a:p>
            <a:pPr lvl="2"/>
            <a:r>
              <a:rPr lang="fr-FR" sz="1800" dirty="0">
                <a:solidFill>
                  <a:schemeClr val="tx1"/>
                </a:solidFill>
                <a:latin typeface="+mj-lt"/>
              </a:rPr>
              <a:t>	</a:t>
            </a:r>
            <a:r>
              <a:rPr lang="fr-FR" sz="1800" dirty="0" smtClean="0">
                <a:solidFill>
                  <a:schemeClr val="tx1"/>
                </a:solidFill>
                <a:latin typeface="+mj-lt"/>
              </a:rPr>
              <a:t>- Professionnel : reprise d’une activité professionnelle </a:t>
            </a:r>
          </a:p>
          <a:p>
            <a:pPr lvl="2"/>
            <a:r>
              <a:rPr lang="fr-FR" sz="1800" dirty="0">
                <a:latin typeface="+mj-lt"/>
              </a:rPr>
              <a:t>	</a:t>
            </a:r>
            <a:r>
              <a:rPr lang="fr-FR" sz="1800" dirty="0" smtClean="0">
                <a:latin typeface="+mj-lt"/>
              </a:rPr>
              <a:t>- Familial : mariage, divorce…</a:t>
            </a:r>
            <a:endParaRPr lang="fr-FR" sz="1800" dirty="0" smtClean="0">
              <a:solidFill>
                <a:schemeClr val="tx1"/>
              </a:solidFill>
              <a:latin typeface="+mj-lt"/>
            </a:endParaRPr>
          </a:p>
          <a:p>
            <a:pPr lvl="4"/>
            <a:r>
              <a:rPr lang="fr-FR" sz="1600" dirty="0" smtClean="0">
                <a:latin typeface="Century Gothic" panose="020B0502020202020204" pitchFamily="34" charset="0"/>
              </a:rPr>
              <a:t>		</a:t>
            </a:r>
            <a:r>
              <a:rPr lang="fr-FR" sz="1600" dirty="0" smtClean="0">
                <a:solidFill>
                  <a:schemeClr val="tx1"/>
                </a:solidFill>
                <a:latin typeface="Century Gothic" panose="020B0502020202020204" pitchFamily="34" charset="0"/>
              </a:rPr>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99" y="1703504"/>
            <a:ext cx="775303" cy="96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99" y="3103563"/>
            <a:ext cx="877887"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927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6"/>
          </p:nvPr>
        </p:nvSpPr>
        <p:spPr/>
        <p:txBody>
          <a:bodyPr/>
          <a:lstStyle/>
          <a:p>
            <a:fld id="{975A587B-5814-4D9B-9598-FE9CB954CB01}" type="slidenum">
              <a:rPr lang="fr-FR" smtClean="0"/>
              <a:pPr/>
              <a:t>19</a:t>
            </a:fld>
            <a:endParaRPr lang="fr-FR" dirty="0"/>
          </a:p>
        </p:txBody>
      </p:sp>
      <p:sp>
        <p:nvSpPr>
          <p:cNvPr id="3" name="Titre 2"/>
          <p:cNvSpPr>
            <a:spLocks noGrp="1"/>
          </p:cNvSpPr>
          <p:nvPr>
            <p:ph type="title"/>
          </p:nvPr>
        </p:nvSpPr>
        <p:spPr/>
        <p:txBody>
          <a:bodyPr>
            <a:normAutofit/>
          </a:bodyPr>
          <a:lstStyle/>
          <a:p>
            <a:r>
              <a:rPr lang="fr-FR" sz="2400" dirty="0" smtClean="0"/>
              <a:t>La déclaration de ressources</a:t>
            </a:r>
            <a:endParaRPr lang="fr-FR" sz="2400" dirty="0"/>
          </a:p>
        </p:txBody>
      </p:sp>
      <p:sp>
        <p:nvSpPr>
          <p:cNvPr id="4" name="Espace réservé du contenu 3"/>
          <p:cNvSpPr>
            <a:spLocks noGrp="1"/>
          </p:cNvSpPr>
          <p:nvPr>
            <p:ph sz="quarter" idx="17"/>
          </p:nvPr>
        </p:nvSpPr>
        <p:spPr>
          <a:xfrm>
            <a:off x="444872" y="1603094"/>
            <a:ext cx="11193938" cy="4192222"/>
          </a:xfrm>
          <a:solidFill>
            <a:schemeClr val="bg1"/>
          </a:solidFill>
        </p:spPr>
        <p:txBody>
          <a:bodyPr/>
          <a:lstStyle/>
          <a:p>
            <a:r>
              <a:rPr lang="fr-FR" sz="2400" b="1" dirty="0" smtClean="0">
                <a:solidFill>
                  <a:schemeClr val="tx1"/>
                </a:solidFill>
                <a:latin typeface="Century Gothic" panose="020B0502020202020204" pitchFamily="34" charset="0"/>
              </a:rPr>
              <a:t>	</a:t>
            </a:r>
          </a:p>
          <a:p>
            <a:endParaRPr lang="fr-FR" sz="2400" b="1" dirty="0">
              <a:solidFill>
                <a:schemeClr val="tx1"/>
              </a:solidFill>
              <a:latin typeface="Century Gothic" panose="020B0502020202020204" pitchFamily="34" charset="0"/>
            </a:endParaRPr>
          </a:p>
          <a:p>
            <a:r>
              <a:rPr lang="fr-FR" sz="2400" b="1" dirty="0" smtClean="0">
                <a:solidFill>
                  <a:schemeClr val="tx1"/>
                </a:solidFill>
                <a:latin typeface="Century Gothic" panose="020B0502020202020204" pitchFamily="34" charset="0"/>
              </a:rPr>
              <a:t>	Le </a:t>
            </a:r>
            <a:r>
              <a:rPr lang="fr-FR" b="1" dirty="0" smtClean="0">
                <a:solidFill>
                  <a:schemeClr val="tx1"/>
                </a:solidFill>
                <a:latin typeface="+mj-lt"/>
              </a:rPr>
              <a:t>document intitulé « déclaration de situation et de ressources » est 	transmis à l’assuré. </a:t>
            </a:r>
            <a:r>
              <a:rPr lang="fr-FR" b="1" dirty="0" smtClean="0">
                <a:solidFill>
                  <a:schemeClr val="tx1"/>
                </a:solidFill>
              </a:rPr>
              <a:t>Il est indispensable que ce document soit renvoyé 	rempli et signé pour réaliser le paiement de la pension d’invalidité.</a:t>
            </a:r>
            <a:endParaRPr lang="fr-FR" b="1" dirty="0" smtClean="0">
              <a:solidFill>
                <a:schemeClr val="tx1"/>
              </a:solidFill>
              <a:latin typeface="+mj-lt"/>
            </a:endParaRPr>
          </a:p>
          <a:p>
            <a:r>
              <a:rPr lang="fr-FR" sz="2400" b="1" dirty="0">
                <a:solidFill>
                  <a:schemeClr val="tx1"/>
                </a:solidFill>
                <a:latin typeface="+mj-lt"/>
              </a:rPr>
              <a:t>	</a:t>
            </a:r>
            <a:r>
              <a:rPr lang="fr-FR" sz="1600" dirty="0" smtClean="0">
                <a:latin typeface="Century Gothic" panose="020B0502020202020204" pitchFamily="34" charset="0"/>
              </a:rPr>
              <a:t>		</a:t>
            </a:r>
            <a:r>
              <a:rPr lang="fr-FR" sz="1600" dirty="0" smtClean="0">
                <a:solidFill>
                  <a:schemeClr val="tx1"/>
                </a:solidFill>
                <a:latin typeface="Century Gothic" panose="020B0502020202020204" pitchFamily="34" charset="0"/>
              </a:rPr>
              <a: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65" y="2913432"/>
            <a:ext cx="1000125" cy="107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211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B32BA4EA-28CD-7643-A7B8-8B08AB2EC8D9}"/>
              </a:ext>
            </a:extLst>
          </p:cNvPr>
          <p:cNvSpPr>
            <a:spLocks noGrp="1"/>
          </p:cNvSpPr>
          <p:nvPr>
            <p:ph type="title"/>
          </p:nvPr>
        </p:nvSpPr>
        <p:spPr/>
        <p:txBody>
          <a:bodyPr/>
          <a:lstStyle/>
          <a:p>
            <a:r>
              <a:rPr lang="fr-FR" dirty="0"/>
              <a:t>Sommaire</a:t>
            </a:r>
          </a:p>
        </p:txBody>
      </p:sp>
      <p:sp>
        <p:nvSpPr>
          <p:cNvPr id="2" name="Espace réservé du texte 1">
            <a:extLst>
              <a:ext uri="{FF2B5EF4-FFF2-40B4-BE49-F238E27FC236}">
                <a16:creationId xmlns="" xmlns:a16="http://schemas.microsoft.com/office/drawing/2014/main" id="{6A84EA64-0F84-0941-B3B0-25EA8189BB6C}"/>
              </a:ext>
            </a:extLst>
          </p:cNvPr>
          <p:cNvSpPr>
            <a:spLocks noGrp="1"/>
          </p:cNvSpPr>
          <p:nvPr>
            <p:ph type="body" idx="1"/>
          </p:nvPr>
        </p:nvSpPr>
        <p:spPr/>
        <p:txBody>
          <a:bodyPr/>
          <a:lstStyle/>
          <a:p>
            <a:r>
              <a:rPr lang="fr-FR" dirty="0"/>
              <a:t>01</a:t>
            </a:r>
          </a:p>
        </p:txBody>
      </p:sp>
      <p:sp>
        <p:nvSpPr>
          <p:cNvPr id="5" name="Espace réservé du texte 4">
            <a:extLst>
              <a:ext uri="{FF2B5EF4-FFF2-40B4-BE49-F238E27FC236}">
                <a16:creationId xmlns="" xmlns:a16="http://schemas.microsoft.com/office/drawing/2014/main" id="{65483834-EFCD-8F42-A0D9-DA01BF0B5530}"/>
              </a:ext>
            </a:extLst>
          </p:cNvPr>
          <p:cNvSpPr>
            <a:spLocks noGrp="1"/>
          </p:cNvSpPr>
          <p:nvPr>
            <p:ph type="body" sz="quarter" idx="3"/>
          </p:nvPr>
        </p:nvSpPr>
        <p:spPr>
          <a:xfrm>
            <a:off x="3195322" y="1808727"/>
            <a:ext cx="4140000" cy="360000"/>
          </a:xfrm>
        </p:spPr>
        <p:txBody>
          <a:bodyPr/>
          <a:lstStyle/>
          <a:p>
            <a:r>
              <a:rPr lang="fr-FR" dirty="0" smtClean="0"/>
              <a:t>Une pension d’invalidité, pourquoi ? </a:t>
            </a:r>
            <a:endParaRPr lang="fr-FR" dirty="0"/>
          </a:p>
          <a:p>
            <a:endParaRPr lang="fr-FR" dirty="0"/>
          </a:p>
        </p:txBody>
      </p:sp>
      <p:sp>
        <p:nvSpPr>
          <p:cNvPr id="7" name="Espace réservé du texte 6">
            <a:extLst>
              <a:ext uri="{FF2B5EF4-FFF2-40B4-BE49-F238E27FC236}">
                <a16:creationId xmlns="" xmlns:a16="http://schemas.microsoft.com/office/drawing/2014/main" id="{D17DA696-B37C-694F-9536-D199B3D19DDB}"/>
              </a:ext>
            </a:extLst>
          </p:cNvPr>
          <p:cNvSpPr>
            <a:spLocks noGrp="1"/>
          </p:cNvSpPr>
          <p:nvPr>
            <p:ph type="body" idx="13"/>
          </p:nvPr>
        </p:nvSpPr>
        <p:spPr/>
        <p:txBody>
          <a:bodyPr/>
          <a:lstStyle/>
          <a:p>
            <a:r>
              <a:rPr lang="fr-FR" dirty="0"/>
              <a:t>02</a:t>
            </a:r>
          </a:p>
        </p:txBody>
      </p:sp>
      <p:sp>
        <p:nvSpPr>
          <p:cNvPr id="94" name="Espace réservé du texte 93">
            <a:extLst>
              <a:ext uri="{FF2B5EF4-FFF2-40B4-BE49-F238E27FC236}">
                <a16:creationId xmlns="" xmlns:a16="http://schemas.microsoft.com/office/drawing/2014/main" id="{8DDF6985-6B14-8C41-9423-A208CDA24964}"/>
              </a:ext>
            </a:extLst>
          </p:cNvPr>
          <p:cNvSpPr>
            <a:spLocks noGrp="1"/>
          </p:cNvSpPr>
          <p:nvPr>
            <p:ph type="body" sz="quarter" idx="14"/>
          </p:nvPr>
        </p:nvSpPr>
        <p:spPr>
          <a:xfrm>
            <a:off x="3195322" y="2826889"/>
            <a:ext cx="4140000" cy="360000"/>
          </a:xfrm>
        </p:spPr>
        <p:txBody>
          <a:bodyPr/>
          <a:lstStyle/>
          <a:p>
            <a:r>
              <a:rPr lang="fr-FR" dirty="0" smtClean="0"/>
              <a:t>LES DROITS ET LES RESPONSABILIT</a:t>
            </a:r>
            <a:r>
              <a:rPr lang="fr-FR" dirty="0" smtClean="0">
                <a:latin typeface="Arial"/>
                <a:cs typeface="Arial"/>
              </a:rPr>
              <a:t>É</a:t>
            </a:r>
            <a:r>
              <a:rPr lang="fr-FR" dirty="0" smtClean="0"/>
              <a:t>S </a:t>
            </a:r>
            <a:endParaRPr lang="fr-FR" dirty="0"/>
          </a:p>
          <a:p>
            <a:endParaRPr lang="fr-FR" dirty="0"/>
          </a:p>
        </p:txBody>
      </p:sp>
      <p:sp>
        <p:nvSpPr>
          <p:cNvPr id="9" name="Espace réservé du texte 8">
            <a:extLst>
              <a:ext uri="{FF2B5EF4-FFF2-40B4-BE49-F238E27FC236}">
                <a16:creationId xmlns="" xmlns:a16="http://schemas.microsoft.com/office/drawing/2014/main" id="{0D931A4B-768C-4349-B713-7186FD59113F}"/>
              </a:ext>
            </a:extLst>
          </p:cNvPr>
          <p:cNvSpPr>
            <a:spLocks noGrp="1"/>
          </p:cNvSpPr>
          <p:nvPr>
            <p:ph type="body" idx="15"/>
          </p:nvPr>
        </p:nvSpPr>
        <p:spPr/>
        <p:txBody>
          <a:bodyPr/>
          <a:lstStyle/>
          <a:p>
            <a:r>
              <a:rPr lang="fr-FR" dirty="0"/>
              <a:t>03</a:t>
            </a:r>
          </a:p>
        </p:txBody>
      </p:sp>
      <p:sp>
        <p:nvSpPr>
          <p:cNvPr id="95" name="Espace réservé du texte 94">
            <a:extLst>
              <a:ext uri="{FF2B5EF4-FFF2-40B4-BE49-F238E27FC236}">
                <a16:creationId xmlns="" xmlns:a16="http://schemas.microsoft.com/office/drawing/2014/main" id="{8AA032FB-BC62-0744-AE47-C9CFEEA190A8}"/>
              </a:ext>
            </a:extLst>
          </p:cNvPr>
          <p:cNvSpPr>
            <a:spLocks noGrp="1"/>
          </p:cNvSpPr>
          <p:nvPr>
            <p:ph type="body" sz="quarter" idx="16"/>
          </p:nvPr>
        </p:nvSpPr>
        <p:spPr>
          <a:xfrm>
            <a:off x="3195322" y="3845051"/>
            <a:ext cx="4140000" cy="360000"/>
          </a:xfrm>
        </p:spPr>
        <p:txBody>
          <a:bodyPr/>
          <a:lstStyle/>
          <a:p>
            <a:r>
              <a:rPr lang="fr-FR" dirty="0" smtClean="0"/>
              <a:t>Comment est calculée La pension d’invalidité ?</a:t>
            </a:r>
          </a:p>
          <a:p>
            <a:endParaRPr lang="fr-FR" dirty="0" smtClean="0"/>
          </a:p>
          <a:p>
            <a:r>
              <a:rPr lang="fr-FR" dirty="0" smtClean="0"/>
              <a:t> </a:t>
            </a:r>
            <a:r>
              <a:rPr lang="fr-FR" dirty="0"/>
              <a:t> </a:t>
            </a:r>
          </a:p>
        </p:txBody>
      </p:sp>
      <p:sp>
        <p:nvSpPr>
          <p:cNvPr id="13" name="Espace réservé du texte 12">
            <a:extLst>
              <a:ext uri="{FF2B5EF4-FFF2-40B4-BE49-F238E27FC236}">
                <a16:creationId xmlns="" xmlns:a16="http://schemas.microsoft.com/office/drawing/2014/main" id="{9B0985FC-13B4-8548-9BC1-ACEFC014AA74}"/>
              </a:ext>
            </a:extLst>
          </p:cNvPr>
          <p:cNvSpPr>
            <a:spLocks noGrp="1"/>
          </p:cNvSpPr>
          <p:nvPr>
            <p:ph type="body" idx="19"/>
          </p:nvPr>
        </p:nvSpPr>
        <p:spPr/>
        <p:txBody>
          <a:bodyPr/>
          <a:lstStyle/>
          <a:p>
            <a:r>
              <a:rPr lang="fr-FR" dirty="0" smtClean="0"/>
              <a:t>04</a:t>
            </a:r>
            <a:endParaRPr lang="fr-FR" dirty="0"/>
          </a:p>
        </p:txBody>
      </p:sp>
      <p:sp>
        <p:nvSpPr>
          <p:cNvPr id="97" name="Espace réservé du texte 96">
            <a:extLst>
              <a:ext uri="{FF2B5EF4-FFF2-40B4-BE49-F238E27FC236}">
                <a16:creationId xmlns="" xmlns:a16="http://schemas.microsoft.com/office/drawing/2014/main" id="{949B0649-3567-2B40-B73F-49BA3F71D201}"/>
              </a:ext>
            </a:extLst>
          </p:cNvPr>
          <p:cNvSpPr>
            <a:spLocks noGrp="1"/>
          </p:cNvSpPr>
          <p:nvPr>
            <p:ph type="body" sz="quarter" idx="20"/>
          </p:nvPr>
        </p:nvSpPr>
        <p:spPr>
          <a:xfrm>
            <a:off x="7550935" y="1808727"/>
            <a:ext cx="4140000" cy="360000"/>
          </a:xfrm>
        </p:spPr>
        <p:txBody>
          <a:bodyPr/>
          <a:lstStyle/>
          <a:p>
            <a:r>
              <a:rPr lang="fr-FR" dirty="0"/>
              <a:t>Un droit jusqu’à quand ? </a:t>
            </a:r>
          </a:p>
          <a:p>
            <a:endParaRPr lang="fr-FR" dirty="0"/>
          </a:p>
        </p:txBody>
      </p:sp>
      <p:sp>
        <p:nvSpPr>
          <p:cNvPr id="15" name="Espace réservé du texte 14">
            <a:extLst>
              <a:ext uri="{FF2B5EF4-FFF2-40B4-BE49-F238E27FC236}">
                <a16:creationId xmlns="" xmlns:a16="http://schemas.microsoft.com/office/drawing/2014/main" id="{DF8D1D6B-018C-EA45-9C4A-AAE63814AB33}"/>
              </a:ext>
            </a:extLst>
          </p:cNvPr>
          <p:cNvSpPr>
            <a:spLocks noGrp="1"/>
          </p:cNvSpPr>
          <p:nvPr>
            <p:ph type="body" idx="21"/>
          </p:nvPr>
        </p:nvSpPr>
        <p:spPr/>
        <p:txBody>
          <a:bodyPr/>
          <a:lstStyle/>
          <a:p>
            <a:r>
              <a:rPr lang="fr-FR" dirty="0" smtClean="0"/>
              <a:t>05</a:t>
            </a:r>
            <a:endParaRPr lang="fr-FR" dirty="0"/>
          </a:p>
        </p:txBody>
      </p:sp>
      <p:sp>
        <p:nvSpPr>
          <p:cNvPr id="98" name="Espace réservé du texte 97">
            <a:extLst>
              <a:ext uri="{FF2B5EF4-FFF2-40B4-BE49-F238E27FC236}">
                <a16:creationId xmlns="" xmlns:a16="http://schemas.microsoft.com/office/drawing/2014/main" id="{E36EADB7-9249-2448-8580-994F6483981B}"/>
              </a:ext>
            </a:extLst>
          </p:cNvPr>
          <p:cNvSpPr>
            <a:spLocks noGrp="1"/>
          </p:cNvSpPr>
          <p:nvPr>
            <p:ph type="body" sz="quarter" idx="22"/>
          </p:nvPr>
        </p:nvSpPr>
        <p:spPr>
          <a:xfrm>
            <a:off x="7550935" y="2826889"/>
            <a:ext cx="4140000" cy="360000"/>
          </a:xfrm>
        </p:spPr>
        <p:txBody>
          <a:bodyPr/>
          <a:lstStyle/>
          <a:p>
            <a:r>
              <a:rPr lang="fr-FR" dirty="0" smtClean="0"/>
              <a:t>L’allocation supplémentaire d’invalidité</a:t>
            </a:r>
            <a:endParaRPr lang="fr-FR" dirty="0"/>
          </a:p>
          <a:p>
            <a:endParaRPr lang="fr-FR" dirty="0"/>
          </a:p>
        </p:txBody>
      </p:sp>
      <p:sp>
        <p:nvSpPr>
          <p:cNvPr id="65" name="Espace réservé du texte 64">
            <a:extLst>
              <a:ext uri="{FF2B5EF4-FFF2-40B4-BE49-F238E27FC236}">
                <a16:creationId xmlns="" xmlns:a16="http://schemas.microsoft.com/office/drawing/2014/main" id="{1A346C99-759C-4072-8215-1072EAF9FA75}"/>
              </a:ext>
            </a:extLst>
          </p:cNvPr>
          <p:cNvSpPr>
            <a:spLocks noGrp="1"/>
          </p:cNvSpPr>
          <p:nvPr>
            <p:ph type="body" sz="quarter" idx="27"/>
          </p:nvPr>
        </p:nvSpPr>
        <p:spPr/>
        <p:txBody>
          <a:bodyPr/>
          <a:lstStyle/>
          <a:p>
            <a:endParaRPr lang="fr-FR"/>
          </a:p>
        </p:txBody>
      </p:sp>
      <p:sp>
        <p:nvSpPr>
          <p:cNvPr id="66" name="Espace réservé du texte 65">
            <a:extLst>
              <a:ext uri="{FF2B5EF4-FFF2-40B4-BE49-F238E27FC236}">
                <a16:creationId xmlns="" xmlns:a16="http://schemas.microsoft.com/office/drawing/2014/main" id="{056B3022-10E8-47C7-B665-97296D3B8B2C}"/>
              </a:ext>
            </a:extLst>
          </p:cNvPr>
          <p:cNvSpPr>
            <a:spLocks noGrp="1"/>
          </p:cNvSpPr>
          <p:nvPr>
            <p:ph type="body" sz="quarter" idx="29"/>
          </p:nvPr>
        </p:nvSpPr>
        <p:spPr/>
        <p:txBody>
          <a:bodyPr/>
          <a:lstStyle/>
          <a:p>
            <a:endParaRPr lang="fr-FR" dirty="0"/>
          </a:p>
        </p:txBody>
      </p:sp>
      <p:sp>
        <p:nvSpPr>
          <p:cNvPr id="67" name="Espace réservé du texte 66">
            <a:extLst>
              <a:ext uri="{FF2B5EF4-FFF2-40B4-BE49-F238E27FC236}">
                <a16:creationId xmlns="" xmlns:a16="http://schemas.microsoft.com/office/drawing/2014/main" id="{573CB9AC-8964-4CC3-B219-2D03268D1A3D}"/>
              </a:ext>
            </a:extLst>
          </p:cNvPr>
          <p:cNvSpPr>
            <a:spLocks noGrp="1"/>
          </p:cNvSpPr>
          <p:nvPr>
            <p:ph type="body" sz="quarter" idx="30"/>
          </p:nvPr>
        </p:nvSpPr>
        <p:spPr/>
        <p:txBody>
          <a:bodyPr/>
          <a:lstStyle/>
          <a:p>
            <a:endParaRPr lang="fr-FR"/>
          </a:p>
        </p:txBody>
      </p:sp>
      <p:sp>
        <p:nvSpPr>
          <p:cNvPr id="69" name="Espace réservé du texte 68">
            <a:extLst>
              <a:ext uri="{FF2B5EF4-FFF2-40B4-BE49-F238E27FC236}">
                <a16:creationId xmlns="" xmlns:a16="http://schemas.microsoft.com/office/drawing/2014/main" id="{A28DD507-4B47-426C-B3FC-E04D5D750A2C}"/>
              </a:ext>
            </a:extLst>
          </p:cNvPr>
          <p:cNvSpPr>
            <a:spLocks noGrp="1"/>
          </p:cNvSpPr>
          <p:nvPr>
            <p:ph type="body" sz="quarter" idx="32"/>
          </p:nvPr>
        </p:nvSpPr>
        <p:spPr/>
        <p:txBody>
          <a:bodyPr/>
          <a:lstStyle/>
          <a:p>
            <a:endParaRPr lang="fr-FR"/>
          </a:p>
        </p:txBody>
      </p:sp>
      <p:sp>
        <p:nvSpPr>
          <p:cNvPr id="70" name="Espace réservé du texte 69">
            <a:extLst>
              <a:ext uri="{FF2B5EF4-FFF2-40B4-BE49-F238E27FC236}">
                <a16:creationId xmlns="" xmlns:a16="http://schemas.microsoft.com/office/drawing/2014/main" id="{DB06FEFD-2E12-484C-A69F-621A9EF11E7D}"/>
              </a:ext>
            </a:extLst>
          </p:cNvPr>
          <p:cNvSpPr>
            <a:spLocks noGrp="1"/>
          </p:cNvSpPr>
          <p:nvPr>
            <p:ph type="body" sz="quarter" idx="33"/>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E655F4AC-71AE-47B6-B9D2-666BC425C63F}"/>
              </a:ext>
            </a:extLst>
          </p:cNvPr>
          <p:cNvSpPr>
            <a:spLocks noGrp="1"/>
          </p:cNvSpPr>
          <p:nvPr>
            <p:ph type="sldNum" sz="quarter" idx="28"/>
          </p:nvPr>
        </p:nvSpPr>
        <p:spPr/>
        <p:txBody>
          <a:bodyPr/>
          <a:lstStyle/>
          <a:p>
            <a:fld id="{975A587B-5814-4D9B-9598-FE9CB954CB01}" type="slidenum">
              <a:rPr lang="fr-FR" smtClean="0"/>
              <a:pPr/>
              <a:t>2</a:t>
            </a:fld>
            <a:endParaRPr lang="fr-FR" dirty="0"/>
          </a:p>
        </p:txBody>
      </p:sp>
    </p:spTree>
    <p:extLst>
      <p:ext uri="{BB962C8B-B14F-4D97-AF65-F5344CB8AC3E}">
        <p14:creationId xmlns:p14="http://schemas.microsoft.com/office/powerpoint/2010/main" val="918061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6"/>
          </p:nvPr>
        </p:nvSpPr>
        <p:spPr/>
        <p:txBody>
          <a:bodyPr/>
          <a:lstStyle/>
          <a:p>
            <a:fld id="{975A587B-5814-4D9B-9598-FE9CB954CB01}" type="slidenum">
              <a:rPr lang="fr-FR" smtClean="0"/>
              <a:pPr/>
              <a:t>20</a:t>
            </a:fld>
            <a:endParaRPr lang="fr-FR" dirty="0"/>
          </a:p>
        </p:txBody>
      </p:sp>
      <p:sp>
        <p:nvSpPr>
          <p:cNvPr id="3" name="Titre 2"/>
          <p:cNvSpPr>
            <a:spLocks noGrp="1"/>
          </p:cNvSpPr>
          <p:nvPr>
            <p:ph type="title"/>
          </p:nvPr>
        </p:nvSpPr>
        <p:spPr/>
        <p:txBody>
          <a:bodyPr>
            <a:normAutofit/>
          </a:bodyPr>
          <a:lstStyle/>
          <a:p>
            <a:r>
              <a:rPr lang="fr-FR" sz="2400" dirty="0" smtClean="0"/>
              <a:t>La déclaration de ressources</a:t>
            </a:r>
            <a:endParaRPr lang="fr-FR" sz="2400" dirty="0"/>
          </a:p>
        </p:txBody>
      </p:sp>
      <p:sp>
        <p:nvSpPr>
          <p:cNvPr id="4" name="Espace réservé du contenu 3"/>
          <p:cNvSpPr>
            <a:spLocks noGrp="1"/>
          </p:cNvSpPr>
          <p:nvPr>
            <p:ph sz="quarter" idx="17"/>
          </p:nvPr>
        </p:nvSpPr>
        <p:spPr>
          <a:xfrm>
            <a:off x="444872" y="1603094"/>
            <a:ext cx="11193938" cy="5218766"/>
          </a:xfrm>
        </p:spPr>
        <p:txBody>
          <a:bodyPr/>
          <a:lstStyle/>
          <a:p>
            <a:r>
              <a:rPr lang="fr-FR" sz="2400" b="1" dirty="0" smtClean="0">
                <a:solidFill>
                  <a:schemeClr val="tx1"/>
                </a:solidFill>
                <a:latin typeface="Century Gothic" panose="020B0502020202020204" pitchFamily="34" charset="0"/>
              </a:rPr>
              <a:t>	</a:t>
            </a:r>
          </a:p>
          <a:p>
            <a:r>
              <a:rPr lang="fr-FR" sz="2400" b="1" dirty="0" smtClean="0">
                <a:solidFill>
                  <a:schemeClr val="tx1"/>
                </a:solidFill>
                <a:latin typeface="Century Gothic" panose="020B0502020202020204" pitchFamily="34" charset="0"/>
              </a:rPr>
              <a:t>	</a:t>
            </a:r>
            <a:r>
              <a:rPr lang="fr-FR" sz="1600" dirty="0" smtClean="0">
                <a:latin typeface="Century Gothic" panose="020B0502020202020204" pitchFamily="34" charset="0"/>
              </a:rPr>
              <a:t>		</a:t>
            </a:r>
            <a:r>
              <a:rPr lang="fr-FR" sz="1600" dirty="0" smtClean="0">
                <a:solidFill>
                  <a:schemeClr val="tx1"/>
                </a:solidFill>
                <a:latin typeface="Century Gothic" panose="020B0502020202020204" pitchFamily="34" charset="0"/>
              </a:rPr>
              <a: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54" y="1611327"/>
            <a:ext cx="5249958" cy="52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235" y="1613365"/>
            <a:ext cx="5163671" cy="52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440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6"/>
          </p:nvPr>
        </p:nvSpPr>
        <p:spPr/>
        <p:txBody>
          <a:bodyPr/>
          <a:lstStyle/>
          <a:p>
            <a:fld id="{975A587B-5814-4D9B-9598-FE9CB954CB01}" type="slidenum">
              <a:rPr lang="fr-FR" smtClean="0"/>
              <a:pPr/>
              <a:t>21</a:t>
            </a:fld>
            <a:endParaRPr lang="fr-FR" dirty="0"/>
          </a:p>
        </p:txBody>
      </p:sp>
      <p:sp>
        <p:nvSpPr>
          <p:cNvPr id="3" name="Titre 2"/>
          <p:cNvSpPr>
            <a:spLocks noGrp="1"/>
          </p:cNvSpPr>
          <p:nvPr>
            <p:ph type="title"/>
          </p:nvPr>
        </p:nvSpPr>
        <p:spPr/>
        <p:txBody>
          <a:bodyPr>
            <a:normAutofit/>
          </a:bodyPr>
          <a:lstStyle/>
          <a:p>
            <a:r>
              <a:rPr lang="fr-FR" sz="2400" dirty="0" smtClean="0"/>
              <a:t>La déclaration de ressources</a:t>
            </a:r>
            <a:endParaRPr lang="fr-FR" sz="2400" dirty="0"/>
          </a:p>
        </p:txBody>
      </p:sp>
      <p:sp>
        <p:nvSpPr>
          <p:cNvPr id="7" name="ZoneTexte 6"/>
          <p:cNvSpPr txBox="1"/>
          <p:nvPr/>
        </p:nvSpPr>
        <p:spPr>
          <a:xfrm>
            <a:off x="499730" y="1637413"/>
            <a:ext cx="11185451" cy="4001095"/>
          </a:xfrm>
          <a:prstGeom prst="rect">
            <a:avLst/>
          </a:prstGeom>
          <a:noFill/>
        </p:spPr>
        <p:txBody>
          <a:bodyPr wrap="square" rtlCol="0">
            <a:spAutoFit/>
          </a:bodyPr>
          <a:lstStyle/>
          <a:p>
            <a:r>
              <a:rPr lang="fr-FR" sz="2200" b="1" dirty="0" smtClean="0"/>
              <a:t>La déclaration de ressources fait partie intégrante de la vie d’un assuré invalide.</a:t>
            </a:r>
          </a:p>
          <a:p>
            <a:endParaRPr lang="fr-FR" sz="2000" dirty="0" smtClean="0"/>
          </a:p>
          <a:p>
            <a:r>
              <a:rPr lang="fr-FR" sz="2000" dirty="0" smtClean="0"/>
              <a:t>Le paiement de la pension d’invalidité est conditionné par le retour dans les délais de cette déclaration. Elle doit être </a:t>
            </a:r>
            <a:r>
              <a:rPr lang="fr-FR" sz="2000" b="1" dirty="0" smtClean="0"/>
              <a:t>complétée, datée et signée </a:t>
            </a:r>
            <a:r>
              <a:rPr lang="fr-FR" sz="2000" dirty="0" smtClean="0"/>
              <a:t>par l’assuré ou son représentant légal.</a:t>
            </a:r>
          </a:p>
          <a:p>
            <a:endParaRPr lang="fr-FR" sz="2000" dirty="0"/>
          </a:p>
          <a:p>
            <a:r>
              <a:rPr lang="fr-FR" sz="2000" dirty="0" smtClean="0"/>
              <a:t>Son but est de :</a:t>
            </a:r>
          </a:p>
          <a:p>
            <a:pPr marL="800100" lvl="1" indent="-342900">
              <a:buFont typeface="Arial" panose="020B0604020202020204" pitchFamily="34" charset="0"/>
              <a:buChar char="•"/>
            </a:pPr>
            <a:r>
              <a:rPr lang="fr-FR" b="1" dirty="0" smtClean="0"/>
              <a:t>Contrôler</a:t>
            </a:r>
            <a:r>
              <a:rPr lang="fr-FR" dirty="0" smtClean="0"/>
              <a:t> la situation de l’assuré (Situation administrative, ressources, …)</a:t>
            </a:r>
          </a:p>
          <a:p>
            <a:pPr marL="800100" lvl="1" indent="-342900">
              <a:buFont typeface="Arial" panose="020B0604020202020204" pitchFamily="34" charset="0"/>
              <a:buChar char="•"/>
            </a:pPr>
            <a:r>
              <a:rPr lang="fr-FR" b="1" dirty="0" smtClean="0"/>
              <a:t>Attester</a:t>
            </a:r>
            <a:r>
              <a:rPr lang="fr-FR" dirty="0" smtClean="0"/>
              <a:t> que l’assuré est vivant (Elle vaut certificat de vie)</a:t>
            </a:r>
          </a:p>
          <a:p>
            <a:pPr marL="800100" lvl="1" indent="-342900">
              <a:buFont typeface="Arial" panose="020B0604020202020204" pitchFamily="34" charset="0"/>
              <a:buChar char="•"/>
            </a:pPr>
            <a:r>
              <a:rPr lang="fr-FR" b="1" dirty="0" smtClean="0"/>
              <a:t>Ordonnancer</a:t>
            </a:r>
            <a:r>
              <a:rPr lang="fr-FR" dirty="0" smtClean="0"/>
              <a:t> les paiements</a:t>
            </a:r>
          </a:p>
          <a:p>
            <a:pPr lvl="1"/>
            <a:endParaRPr lang="fr-FR" dirty="0" smtClean="0"/>
          </a:p>
          <a:p>
            <a:r>
              <a:rPr lang="fr-FR" sz="2000" dirty="0"/>
              <a:t>	</a:t>
            </a:r>
            <a:r>
              <a:rPr lang="fr-FR" sz="2000" b="1" dirty="0" smtClean="0"/>
              <a:t>En </a:t>
            </a:r>
            <a:r>
              <a:rPr lang="fr-FR" sz="2000" b="1" dirty="0"/>
              <a:t>cas de non réception de la </a:t>
            </a:r>
            <a:r>
              <a:rPr lang="fr-FR" sz="2000" b="1" dirty="0" smtClean="0"/>
              <a:t>déclaration </a:t>
            </a:r>
            <a:r>
              <a:rPr lang="fr-FR" sz="2000" b="1" dirty="0"/>
              <a:t>initiale, une </a:t>
            </a:r>
            <a:r>
              <a:rPr lang="fr-FR" sz="2000" b="1" dirty="0" smtClean="0"/>
              <a:t>déclaration </a:t>
            </a:r>
            <a:r>
              <a:rPr lang="fr-FR" sz="2000" b="1" dirty="0"/>
              <a:t>de rappel est </a:t>
            </a:r>
            <a:r>
              <a:rPr lang="fr-FR" sz="2000" b="1" dirty="0" smtClean="0"/>
              <a:t>	envoyée automatiquement </a:t>
            </a:r>
            <a:r>
              <a:rPr lang="fr-FR" sz="2000" b="1" dirty="0"/>
              <a:t>à l’assuré</a:t>
            </a:r>
            <a:r>
              <a:rPr lang="fr-FR" sz="2000" b="1" dirty="0" smtClean="0"/>
              <a:t>. La non-réception de cette dernière dans les 	délais entraîne la suspension administrative totale de la pension .</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31" y="4639562"/>
            <a:ext cx="959700" cy="92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662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6"/>
          </p:nvPr>
        </p:nvSpPr>
        <p:spPr/>
        <p:txBody>
          <a:bodyPr/>
          <a:lstStyle/>
          <a:p>
            <a:fld id="{975A587B-5814-4D9B-9598-FE9CB954CB01}" type="slidenum">
              <a:rPr lang="fr-FR" smtClean="0"/>
              <a:pPr/>
              <a:t>22</a:t>
            </a:fld>
            <a:endParaRPr lang="fr-FR" dirty="0"/>
          </a:p>
        </p:txBody>
      </p:sp>
      <p:sp>
        <p:nvSpPr>
          <p:cNvPr id="3" name="Titre 2"/>
          <p:cNvSpPr>
            <a:spLocks noGrp="1"/>
          </p:cNvSpPr>
          <p:nvPr>
            <p:ph type="title"/>
          </p:nvPr>
        </p:nvSpPr>
        <p:spPr/>
        <p:txBody>
          <a:bodyPr>
            <a:normAutofit/>
          </a:bodyPr>
          <a:lstStyle/>
          <a:p>
            <a:r>
              <a:rPr lang="fr-FR" sz="2400" dirty="0" smtClean="0"/>
              <a:t>La déclaration de ressources</a:t>
            </a:r>
            <a:endParaRPr lang="fr-FR" sz="2400" dirty="0"/>
          </a:p>
        </p:txBody>
      </p:sp>
      <p:sp>
        <p:nvSpPr>
          <p:cNvPr id="7" name="ZoneTexte 6"/>
          <p:cNvSpPr txBox="1"/>
          <p:nvPr/>
        </p:nvSpPr>
        <p:spPr>
          <a:xfrm>
            <a:off x="499730" y="1637413"/>
            <a:ext cx="11185451" cy="3816429"/>
          </a:xfrm>
          <a:prstGeom prst="rect">
            <a:avLst/>
          </a:prstGeom>
          <a:noFill/>
        </p:spPr>
        <p:txBody>
          <a:bodyPr wrap="square" rtlCol="0">
            <a:spAutoFit/>
          </a:bodyPr>
          <a:lstStyle/>
          <a:p>
            <a:r>
              <a:rPr lang="fr-FR" sz="2200" b="1" dirty="0" smtClean="0"/>
              <a:t>La fréquence d’envoi de la déclaration de ressources est différente en fonction de la situation de l’assuré :</a:t>
            </a:r>
          </a:p>
          <a:p>
            <a:endParaRPr lang="fr-FR" sz="2200" b="1" dirty="0"/>
          </a:p>
          <a:p>
            <a:pPr marL="742950" lvl="1" indent="-285750">
              <a:buFont typeface="Arial" panose="020B0604020202020204" pitchFamily="34" charset="0"/>
              <a:buChar char="•"/>
            </a:pPr>
            <a:r>
              <a:rPr lang="fr-FR" sz="2000" b="1" dirty="0" smtClean="0"/>
              <a:t>Annuelle</a:t>
            </a:r>
            <a:r>
              <a:rPr lang="fr-FR" sz="2000" dirty="0" smtClean="0"/>
              <a:t> : si la pension d’invalidité est l’unique ressource de l’assuré.</a:t>
            </a:r>
          </a:p>
          <a:p>
            <a:pPr marL="742950" lvl="1" indent="-285750">
              <a:buFont typeface="Arial" panose="020B0604020202020204" pitchFamily="34" charset="0"/>
              <a:buChar char="•"/>
            </a:pPr>
            <a:r>
              <a:rPr lang="fr-FR" sz="2000" b="1" dirty="0" smtClean="0"/>
              <a:t>Semestrielle</a:t>
            </a:r>
            <a:r>
              <a:rPr lang="fr-FR" sz="2000" dirty="0" smtClean="0"/>
              <a:t> : si l’assuré perçoit des ressources qui n’ont pas d’impact sur le calcul de sa pension.</a:t>
            </a:r>
          </a:p>
          <a:p>
            <a:pPr marL="742950" lvl="1" indent="-285750">
              <a:buFont typeface="Arial" panose="020B0604020202020204" pitchFamily="34" charset="0"/>
              <a:buChar char="•"/>
            </a:pPr>
            <a:r>
              <a:rPr lang="fr-FR" sz="2000" b="1" dirty="0" smtClean="0"/>
              <a:t>Trimestrielle</a:t>
            </a:r>
            <a:r>
              <a:rPr lang="fr-FR" sz="2000" dirty="0" smtClean="0"/>
              <a:t> : si l’assuré est bénéficiaire de l’ASI ou de la MTP.</a:t>
            </a:r>
            <a:endParaRPr lang="fr-FR" sz="2000" b="1" dirty="0" smtClean="0"/>
          </a:p>
          <a:p>
            <a:pPr marL="742950" lvl="1" indent="-285750">
              <a:buFont typeface="Arial" panose="020B0604020202020204" pitchFamily="34" charset="0"/>
              <a:buChar char="•"/>
            </a:pPr>
            <a:r>
              <a:rPr lang="fr-FR" sz="2000" b="1" dirty="0" smtClean="0"/>
              <a:t>Mensuelle</a:t>
            </a:r>
            <a:r>
              <a:rPr lang="fr-FR" sz="2000" dirty="0" smtClean="0"/>
              <a:t> : si l’assuré perçoit des ressources impactant le montant de sa pension.</a:t>
            </a:r>
          </a:p>
          <a:p>
            <a:pPr marL="742950" lvl="1" indent="-285750">
              <a:buFont typeface="Arial" panose="020B0604020202020204" pitchFamily="34" charset="0"/>
              <a:buChar char="•"/>
            </a:pPr>
            <a:endParaRPr lang="fr-FR" dirty="0" smtClean="0"/>
          </a:p>
          <a:p>
            <a:pPr lvl="1"/>
            <a:endParaRPr lang="fr-FR" dirty="0" smtClean="0"/>
          </a:p>
          <a:p>
            <a:r>
              <a:rPr lang="fr-FR" sz="2000" dirty="0" smtClean="0"/>
              <a:t>	</a:t>
            </a:r>
            <a:r>
              <a:rPr lang="fr-FR" sz="2000" b="1" dirty="0" smtClean="0"/>
              <a:t>Quelque soit la situation de l’assuré, les deux premières déclarations de 	ressources sont transmises trimestriellement afin d’évaluer sa situation.</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56" y="4774019"/>
            <a:ext cx="712382" cy="59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392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6"/>
          </p:nvPr>
        </p:nvSpPr>
        <p:spPr/>
        <p:txBody>
          <a:bodyPr/>
          <a:lstStyle/>
          <a:p>
            <a:fld id="{975A587B-5814-4D9B-9598-FE9CB954CB01}" type="slidenum">
              <a:rPr lang="fr-FR" smtClean="0"/>
              <a:pPr/>
              <a:t>23</a:t>
            </a:fld>
            <a:endParaRPr lang="fr-FR" dirty="0"/>
          </a:p>
        </p:txBody>
      </p:sp>
      <p:sp>
        <p:nvSpPr>
          <p:cNvPr id="3" name="Titre 2"/>
          <p:cNvSpPr>
            <a:spLocks noGrp="1"/>
          </p:cNvSpPr>
          <p:nvPr>
            <p:ph type="title"/>
          </p:nvPr>
        </p:nvSpPr>
        <p:spPr/>
        <p:txBody>
          <a:bodyPr/>
          <a:lstStyle/>
          <a:p>
            <a:r>
              <a:rPr lang="fr-FR" dirty="0" smtClean="0"/>
              <a:t>L’invalidité et le compte ameli</a:t>
            </a:r>
            <a:endParaRPr lang="fr-FR" dirty="0"/>
          </a:p>
        </p:txBody>
      </p:sp>
      <p:sp>
        <p:nvSpPr>
          <p:cNvPr id="5" name="ZoneTexte 4"/>
          <p:cNvSpPr txBox="1"/>
          <p:nvPr/>
        </p:nvSpPr>
        <p:spPr>
          <a:xfrm>
            <a:off x="510363" y="1690577"/>
            <a:ext cx="11142921" cy="1323439"/>
          </a:xfrm>
          <a:prstGeom prst="rect">
            <a:avLst/>
          </a:prstGeom>
          <a:noFill/>
        </p:spPr>
        <p:txBody>
          <a:bodyPr wrap="square" rtlCol="0">
            <a:spAutoFit/>
          </a:bodyPr>
          <a:lstStyle/>
          <a:p>
            <a:r>
              <a:rPr lang="fr-FR" sz="2000" dirty="0" smtClean="0"/>
              <a:t>Dorénavant, il est également possible de réaliser en ligne sa demande directe de pension d’invalidité depuis son compte Améli.</a:t>
            </a:r>
          </a:p>
          <a:p>
            <a:endParaRPr lang="fr-FR" sz="2000" dirty="0"/>
          </a:p>
          <a:p>
            <a:endParaRPr lang="fr-FR"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957" y="2352296"/>
            <a:ext cx="7153164" cy="424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a:xfrm>
            <a:off x="5816009" y="5380074"/>
            <a:ext cx="1998921" cy="34024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37565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6"/>
          </p:nvPr>
        </p:nvSpPr>
        <p:spPr/>
        <p:txBody>
          <a:bodyPr/>
          <a:lstStyle/>
          <a:p>
            <a:fld id="{975A587B-5814-4D9B-9598-FE9CB954CB01}" type="slidenum">
              <a:rPr lang="fr-FR" smtClean="0"/>
              <a:pPr/>
              <a:t>24</a:t>
            </a:fld>
            <a:endParaRPr lang="fr-FR" dirty="0"/>
          </a:p>
        </p:txBody>
      </p:sp>
      <p:sp>
        <p:nvSpPr>
          <p:cNvPr id="3" name="Titre 2"/>
          <p:cNvSpPr>
            <a:spLocks noGrp="1"/>
          </p:cNvSpPr>
          <p:nvPr>
            <p:ph type="title"/>
          </p:nvPr>
        </p:nvSpPr>
        <p:spPr/>
        <p:txBody>
          <a:bodyPr/>
          <a:lstStyle/>
          <a:p>
            <a:r>
              <a:rPr lang="fr-FR" dirty="0" smtClean="0"/>
              <a:t>L’invalidité et le compte ameli</a:t>
            </a:r>
            <a:endParaRPr lang="fr-FR" dirty="0"/>
          </a:p>
        </p:txBody>
      </p:sp>
      <p:sp>
        <p:nvSpPr>
          <p:cNvPr id="4" name="Espace réservé du contenu 3"/>
          <p:cNvSpPr>
            <a:spLocks noGrp="1"/>
          </p:cNvSpPr>
          <p:nvPr>
            <p:ph sz="quarter" idx="17"/>
          </p:nvPr>
        </p:nvSpPr>
        <p:spPr>
          <a:xfrm>
            <a:off x="444872" y="1603094"/>
            <a:ext cx="11193938" cy="4192222"/>
          </a:xfrm>
          <a:solidFill>
            <a:schemeClr val="bg1"/>
          </a:solidFill>
        </p:spPr>
        <p:txBody>
          <a:bodyPr/>
          <a:lstStyle/>
          <a:p>
            <a:r>
              <a:rPr lang="fr-FR" sz="2400" b="1" dirty="0" smtClean="0">
                <a:solidFill>
                  <a:schemeClr val="tx1"/>
                </a:solidFill>
                <a:latin typeface="Century Gothic" panose="020B0502020202020204" pitchFamily="34" charset="0"/>
              </a:rPr>
              <a:t>	</a:t>
            </a:r>
            <a:r>
              <a:rPr lang="fr-FR" sz="2400" dirty="0" smtClean="0">
                <a:solidFill>
                  <a:schemeClr val="tx1"/>
                </a:solidFill>
                <a:latin typeface="+mj-lt"/>
              </a:rPr>
              <a:t>Possibilité pour un titulaire du compte ameli de faire sa </a:t>
            </a:r>
            <a:r>
              <a:rPr lang="fr-FR" sz="2400" b="1" dirty="0" smtClean="0">
                <a:solidFill>
                  <a:schemeClr val="tx1"/>
                </a:solidFill>
                <a:latin typeface="+mj-lt"/>
              </a:rPr>
              <a:t>demande de 	pension d’invalidité</a:t>
            </a:r>
            <a:r>
              <a:rPr lang="fr-FR" sz="2400" dirty="0" smtClean="0">
                <a:solidFill>
                  <a:schemeClr val="tx1"/>
                </a:solidFill>
                <a:latin typeface="+mj-lt"/>
              </a:rPr>
              <a:t> en ligne</a:t>
            </a:r>
          </a:p>
          <a:p>
            <a:r>
              <a:rPr lang="fr-FR" sz="2400" b="1" dirty="0">
                <a:solidFill>
                  <a:schemeClr val="tx1"/>
                </a:solidFill>
                <a:latin typeface="+mj-lt"/>
              </a:rPr>
              <a:t>	</a:t>
            </a:r>
            <a:r>
              <a:rPr lang="fr-FR" sz="2400" dirty="0" smtClean="0">
                <a:solidFill>
                  <a:schemeClr val="tx1"/>
                </a:solidFill>
                <a:latin typeface="+mj-lt"/>
              </a:rPr>
              <a:t>Un gain de temps par rapport au délai postal</a:t>
            </a:r>
          </a:p>
          <a:p>
            <a:r>
              <a:rPr lang="fr-FR" sz="2400" b="1" dirty="0">
                <a:solidFill>
                  <a:schemeClr val="tx1"/>
                </a:solidFill>
                <a:latin typeface="+mj-lt"/>
              </a:rPr>
              <a:t>	</a:t>
            </a:r>
            <a:r>
              <a:rPr lang="fr-FR" sz="2400" dirty="0" smtClean="0">
                <a:solidFill>
                  <a:schemeClr val="tx1"/>
                </a:solidFill>
                <a:latin typeface="+mj-lt"/>
              </a:rPr>
              <a:t>Pas d’envoi postal </a:t>
            </a:r>
          </a:p>
          <a:p>
            <a:r>
              <a:rPr lang="fr-FR" sz="2400" b="1" dirty="0">
                <a:solidFill>
                  <a:schemeClr val="tx1"/>
                </a:solidFill>
                <a:latin typeface="+mj-lt"/>
              </a:rPr>
              <a:t>	</a:t>
            </a:r>
            <a:r>
              <a:rPr lang="fr-FR" sz="2400" dirty="0" smtClean="0">
                <a:solidFill>
                  <a:schemeClr val="tx1"/>
                </a:solidFill>
                <a:latin typeface="+mj-lt"/>
              </a:rPr>
              <a:t>Pas besoin de se déplacer </a:t>
            </a:r>
          </a:p>
          <a:p>
            <a:r>
              <a:rPr lang="fr-FR" sz="2400" b="1" dirty="0">
                <a:solidFill>
                  <a:schemeClr val="tx1"/>
                </a:solidFill>
                <a:latin typeface="+mj-lt"/>
              </a:rPr>
              <a:t>	</a:t>
            </a:r>
            <a:r>
              <a:rPr lang="fr-FR" sz="2400" dirty="0" smtClean="0">
                <a:solidFill>
                  <a:schemeClr val="tx1"/>
                </a:solidFill>
                <a:latin typeface="+mj-lt"/>
              </a:rPr>
              <a:t>L’assuré reçoit un </a:t>
            </a:r>
            <a:r>
              <a:rPr lang="fr-FR" sz="2400" b="1" dirty="0" smtClean="0">
                <a:solidFill>
                  <a:schemeClr val="tx1"/>
                </a:solidFill>
                <a:latin typeface="+mj-lt"/>
              </a:rPr>
              <a:t>accusé de réception </a:t>
            </a:r>
            <a:r>
              <a:rPr lang="fr-FR" sz="2400" dirty="0" smtClean="0">
                <a:solidFill>
                  <a:schemeClr val="tx1"/>
                </a:solidFill>
                <a:latin typeface="+mj-lt"/>
              </a:rPr>
              <a:t>de sa demande dans sa 	messagerie</a:t>
            </a:r>
            <a:r>
              <a:rPr lang="fr-FR" sz="2400" dirty="0" smtClean="0">
                <a:solidFill>
                  <a:schemeClr val="tx1"/>
                </a:solidFill>
                <a:latin typeface="Century Gothic" panose="020B0502020202020204" pitchFamily="34" charset="0"/>
              </a:rPr>
              <a:t>	</a:t>
            </a:r>
            <a:r>
              <a:rPr lang="fr-FR" sz="1600" dirty="0" smtClean="0">
                <a:latin typeface="Century Gothic" panose="020B0502020202020204" pitchFamily="34" charset="0"/>
              </a:rPr>
              <a:t>		</a:t>
            </a:r>
            <a:r>
              <a:rPr lang="fr-FR" sz="1600" dirty="0" smtClean="0">
                <a:solidFill>
                  <a:schemeClr val="tx1"/>
                </a:solidFill>
                <a:latin typeface="Century Gothic" panose="020B0502020202020204" pitchFamily="34" charset="0"/>
              </a:rPr>
              <a:t>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56" y="1712438"/>
            <a:ext cx="637357" cy="63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95" y="2573079"/>
            <a:ext cx="580203" cy="58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969" y="3369113"/>
            <a:ext cx="571623" cy="41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78" y="3941878"/>
            <a:ext cx="620914" cy="57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795" y="4729164"/>
            <a:ext cx="604495" cy="50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473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6"/>
          </p:nvPr>
        </p:nvSpPr>
        <p:spPr/>
        <p:txBody>
          <a:bodyPr/>
          <a:lstStyle/>
          <a:p>
            <a:fld id="{975A587B-5814-4D9B-9598-FE9CB954CB01}" type="slidenum">
              <a:rPr lang="fr-FR" smtClean="0"/>
              <a:pPr/>
              <a:t>25</a:t>
            </a:fld>
            <a:endParaRPr lang="fr-FR" dirty="0"/>
          </a:p>
        </p:txBody>
      </p:sp>
      <p:sp>
        <p:nvSpPr>
          <p:cNvPr id="3" name="Titre 2"/>
          <p:cNvSpPr>
            <a:spLocks noGrp="1"/>
          </p:cNvSpPr>
          <p:nvPr>
            <p:ph type="title"/>
          </p:nvPr>
        </p:nvSpPr>
        <p:spPr/>
        <p:txBody>
          <a:bodyPr>
            <a:normAutofit/>
          </a:bodyPr>
          <a:lstStyle/>
          <a:p>
            <a:r>
              <a:rPr lang="fr-FR" sz="2400" dirty="0" smtClean="0"/>
              <a:t>Focus sur le compte ameli</a:t>
            </a:r>
            <a:endParaRPr lang="fr-FR" sz="2400" dirty="0"/>
          </a:p>
        </p:txBody>
      </p:sp>
      <p:sp>
        <p:nvSpPr>
          <p:cNvPr id="16" name="Flèche droite 15"/>
          <p:cNvSpPr/>
          <p:nvPr/>
        </p:nvSpPr>
        <p:spPr>
          <a:xfrm flipV="1">
            <a:off x="1882588" y="4446496"/>
            <a:ext cx="860612" cy="125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4320988"/>
            <a:ext cx="1882588" cy="646331"/>
          </a:xfrm>
          <a:prstGeom prst="rect">
            <a:avLst/>
          </a:prstGeom>
          <a:noFill/>
        </p:spPr>
        <p:txBody>
          <a:bodyPr wrap="square" rtlCol="0">
            <a:spAutoFit/>
          </a:bodyPr>
          <a:lstStyle/>
          <a:p>
            <a:r>
              <a:rPr lang="fr-FR" dirty="0" smtClean="0"/>
              <a:t>Notification de DSH </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199" y="1703500"/>
            <a:ext cx="7070651" cy="466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55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6"/>
          </p:nvPr>
        </p:nvSpPr>
        <p:spPr/>
        <p:txBody>
          <a:bodyPr/>
          <a:lstStyle/>
          <a:p>
            <a:fld id="{975A587B-5814-4D9B-9598-FE9CB954CB01}" type="slidenum">
              <a:rPr lang="fr-FR" smtClean="0"/>
              <a:pPr/>
              <a:t>26</a:t>
            </a:fld>
            <a:endParaRPr lang="fr-FR" dirty="0"/>
          </a:p>
        </p:txBody>
      </p:sp>
      <p:sp>
        <p:nvSpPr>
          <p:cNvPr id="3" name="Titre 2"/>
          <p:cNvSpPr>
            <a:spLocks noGrp="1"/>
          </p:cNvSpPr>
          <p:nvPr>
            <p:ph type="title"/>
          </p:nvPr>
        </p:nvSpPr>
        <p:spPr/>
        <p:txBody>
          <a:bodyPr/>
          <a:lstStyle/>
          <a:p>
            <a:r>
              <a:rPr lang="fr-FR" dirty="0"/>
              <a:t>L’invalidité et le compte ameli</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78" y="1658679"/>
            <a:ext cx="9107488" cy="474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091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6"/>
          </p:nvPr>
        </p:nvSpPr>
        <p:spPr/>
        <p:txBody>
          <a:bodyPr/>
          <a:lstStyle/>
          <a:p>
            <a:fld id="{975A587B-5814-4D9B-9598-FE9CB954CB01}" type="slidenum">
              <a:rPr lang="fr-FR" smtClean="0"/>
              <a:pPr/>
              <a:t>27</a:t>
            </a:fld>
            <a:endParaRPr lang="fr-FR" dirty="0"/>
          </a:p>
        </p:txBody>
      </p:sp>
      <p:sp>
        <p:nvSpPr>
          <p:cNvPr id="3" name="Titre 2"/>
          <p:cNvSpPr>
            <a:spLocks noGrp="1"/>
          </p:cNvSpPr>
          <p:nvPr>
            <p:ph type="title"/>
          </p:nvPr>
        </p:nvSpPr>
        <p:spPr/>
        <p:txBody>
          <a:bodyPr/>
          <a:lstStyle/>
          <a:p>
            <a:r>
              <a:rPr lang="fr-FR" dirty="0"/>
              <a:t>L’invalidité et le compte ameli</a:t>
            </a:r>
          </a:p>
        </p:txBody>
      </p:sp>
      <p:sp>
        <p:nvSpPr>
          <p:cNvPr id="4" name="Espace réservé du contenu 3"/>
          <p:cNvSpPr>
            <a:spLocks noGrp="1"/>
          </p:cNvSpPr>
          <p:nvPr>
            <p:ph sz="quarter" idx="17"/>
          </p:nvPr>
        </p:nvSpPr>
        <p:spPr>
          <a:xfrm>
            <a:off x="444872" y="1603094"/>
            <a:ext cx="11193938" cy="4192222"/>
          </a:xfrm>
          <a:solidFill>
            <a:schemeClr val="bg1"/>
          </a:solidFill>
        </p:spPr>
        <p:txBody>
          <a:bodyPr/>
          <a:lstStyle/>
          <a:p>
            <a:r>
              <a:rPr lang="fr-FR" sz="2400" b="1" dirty="0" smtClean="0">
                <a:solidFill>
                  <a:schemeClr val="tx1"/>
                </a:solidFill>
                <a:latin typeface="Century Gothic" panose="020B0502020202020204" pitchFamily="34" charset="0"/>
              </a:rPr>
              <a:t>	</a:t>
            </a:r>
            <a:r>
              <a:rPr lang="fr-FR" sz="2400" dirty="0" smtClean="0">
                <a:solidFill>
                  <a:schemeClr val="tx1"/>
                </a:solidFill>
                <a:latin typeface="+mj-lt"/>
              </a:rPr>
              <a:t>Déploiement de la Déclaration de Ressources en ligne à compter de fin 	2021 pour tous les titulaires d’un compte </a:t>
            </a:r>
            <a:r>
              <a:rPr lang="fr-FR" sz="2400" b="1" dirty="0" smtClean="0">
                <a:solidFill>
                  <a:schemeClr val="tx1"/>
                </a:solidFill>
                <a:latin typeface="+mj-lt"/>
              </a:rPr>
              <a:t>ameli</a:t>
            </a:r>
          </a:p>
          <a:p>
            <a:r>
              <a:rPr lang="fr-FR" sz="2400" b="1" dirty="0">
                <a:solidFill>
                  <a:schemeClr val="tx1"/>
                </a:solidFill>
                <a:latin typeface="+mj-lt"/>
              </a:rPr>
              <a:t>	</a:t>
            </a:r>
            <a:r>
              <a:rPr lang="fr-FR" sz="2400" dirty="0" smtClean="0">
                <a:solidFill>
                  <a:schemeClr val="tx1"/>
                </a:solidFill>
                <a:latin typeface="+mj-lt"/>
              </a:rPr>
              <a:t>Un gain de temps par rapport au délai postal</a:t>
            </a:r>
          </a:p>
          <a:p>
            <a:r>
              <a:rPr lang="fr-FR" sz="2400" b="1" dirty="0">
                <a:solidFill>
                  <a:schemeClr val="tx1"/>
                </a:solidFill>
                <a:latin typeface="+mj-lt"/>
              </a:rPr>
              <a:t>	</a:t>
            </a:r>
            <a:r>
              <a:rPr lang="fr-FR" sz="2400" dirty="0" smtClean="0">
                <a:solidFill>
                  <a:schemeClr val="tx1"/>
                </a:solidFill>
                <a:latin typeface="+mj-lt"/>
              </a:rPr>
              <a:t>Pas d’envoi postal </a:t>
            </a:r>
          </a:p>
          <a:p>
            <a:r>
              <a:rPr lang="fr-FR" sz="2400" b="1" dirty="0">
                <a:solidFill>
                  <a:schemeClr val="tx1"/>
                </a:solidFill>
                <a:latin typeface="+mj-lt"/>
              </a:rPr>
              <a:t>	</a:t>
            </a:r>
            <a:r>
              <a:rPr lang="fr-FR" sz="2400" dirty="0" smtClean="0">
                <a:solidFill>
                  <a:schemeClr val="tx1"/>
                </a:solidFill>
                <a:latin typeface="+mj-lt"/>
              </a:rPr>
              <a:t>Pas besoin de se déplacer </a:t>
            </a:r>
          </a:p>
          <a:p>
            <a:r>
              <a:rPr lang="fr-FR" sz="2400" b="1" dirty="0">
                <a:solidFill>
                  <a:schemeClr val="tx1"/>
                </a:solidFill>
                <a:latin typeface="+mj-lt"/>
              </a:rPr>
              <a:t>	</a:t>
            </a:r>
            <a:r>
              <a:rPr lang="fr-FR" sz="2400" dirty="0" smtClean="0">
                <a:solidFill>
                  <a:schemeClr val="tx1"/>
                </a:solidFill>
                <a:latin typeface="+mj-lt"/>
              </a:rPr>
              <a:t>Pas de risque de perte de courrier et sécurisation des données au sein 	du compte </a:t>
            </a:r>
            <a:r>
              <a:rPr lang="fr-FR" sz="2400" b="1" dirty="0" smtClean="0">
                <a:solidFill>
                  <a:schemeClr val="tx1"/>
                </a:solidFill>
                <a:latin typeface="+mj-lt"/>
              </a:rPr>
              <a:t>ameli</a:t>
            </a:r>
          </a:p>
          <a:p>
            <a:r>
              <a:rPr lang="fr-FR" sz="2400" b="1" dirty="0" smtClean="0">
                <a:solidFill>
                  <a:schemeClr val="tx1"/>
                </a:solidFill>
                <a:latin typeface="Century Gothic" panose="020B0502020202020204" pitchFamily="34" charset="0"/>
              </a:rPr>
              <a:t>	</a:t>
            </a:r>
            <a:r>
              <a:rPr lang="fr-FR" sz="1600" dirty="0" smtClean="0">
                <a:latin typeface="Century Gothic" panose="020B0502020202020204" pitchFamily="34" charset="0"/>
              </a:rPr>
              <a:t>		</a:t>
            </a:r>
            <a:r>
              <a:rPr lang="fr-FR" sz="1600" dirty="0" smtClean="0">
                <a:solidFill>
                  <a:schemeClr val="tx1"/>
                </a:solidFill>
                <a:latin typeface="Century Gothic" panose="020B0502020202020204" pitchFamily="34" charset="0"/>
              </a:rPr>
              <a:t>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56" y="1712438"/>
            <a:ext cx="637357" cy="63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95" y="2573079"/>
            <a:ext cx="580203" cy="58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969" y="3369113"/>
            <a:ext cx="571623" cy="41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78" y="3941878"/>
            <a:ext cx="620914" cy="57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795" y="4729164"/>
            <a:ext cx="604495" cy="50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477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8124CE48-D273-B746-95AF-AEA9C622EF1D}"/>
              </a:ext>
            </a:extLst>
          </p:cNvPr>
          <p:cNvSpPr>
            <a:spLocks noGrp="1"/>
          </p:cNvSpPr>
          <p:nvPr>
            <p:ph type="body" sz="quarter" idx="27"/>
          </p:nvPr>
        </p:nvSpPr>
        <p:spPr/>
        <p:txBody>
          <a:bodyPr/>
          <a:lstStyle/>
          <a:p>
            <a:endParaRPr lang="fr-FR"/>
          </a:p>
        </p:txBody>
      </p:sp>
      <p:sp>
        <p:nvSpPr>
          <p:cNvPr id="2" name="Espace réservé du texte 1">
            <a:extLst>
              <a:ext uri="{FF2B5EF4-FFF2-40B4-BE49-F238E27FC236}">
                <a16:creationId xmlns="" xmlns:a16="http://schemas.microsoft.com/office/drawing/2014/main" id="{6A84EA64-0F84-0941-B3B0-25EA8189BB6C}"/>
              </a:ext>
            </a:extLst>
          </p:cNvPr>
          <p:cNvSpPr>
            <a:spLocks noGrp="1"/>
          </p:cNvSpPr>
          <p:nvPr>
            <p:ph type="body" idx="1"/>
          </p:nvPr>
        </p:nvSpPr>
        <p:spPr/>
        <p:txBody>
          <a:bodyPr/>
          <a:lstStyle/>
          <a:p>
            <a:r>
              <a:rPr lang="fr-FR" dirty="0"/>
              <a:t>03</a:t>
            </a:r>
          </a:p>
        </p:txBody>
      </p:sp>
      <p:sp>
        <p:nvSpPr>
          <p:cNvPr id="5" name="Espace réservé du texte 4">
            <a:extLst>
              <a:ext uri="{FF2B5EF4-FFF2-40B4-BE49-F238E27FC236}">
                <a16:creationId xmlns="" xmlns:a16="http://schemas.microsoft.com/office/drawing/2014/main" id="{65483834-EFCD-8F42-A0D9-DA01BF0B5530}"/>
              </a:ext>
            </a:extLst>
          </p:cNvPr>
          <p:cNvSpPr>
            <a:spLocks noGrp="1"/>
          </p:cNvSpPr>
          <p:nvPr>
            <p:ph type="body" sz="quarter" idx="3"/>
          </p:nvPr>
        </p:nvSpPr>
        <p:spPr/>
        <p:txBody>
          <a:bodyPr/>
          <a:lstStyle/>
          <a:p>
            <a:r>
              <a:rPr lang="fr-FR" dirty="0" smtClean="0"/>
              <a:t>LA pension d’invalidité, quel montant ?</a:t>
            </a:r>
          </a:p>
          <a:p>
            <a:endParaRPr lang="fr-FR" dirty="0"/>
          </a:p>
          <a:p>
            <a:endParaRPr lang="fr-FR" dirty="0"/>
          </a:p>
        </p:txBody>
      </p:sp>
      <p:sp>
        <p:nvSpPr>
          <p:cNvPr id="3" name="Espace réservé du numéro de diapositive 2">
            <a:extLst>
              <a:ext uri="{FF2B5EF4-FFF2-40B4-BE49-F238E27FC236}">
                <a16:creationId xmlns=""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28</a:t>
            </a:fld>
            <a:endParaRPr lang="fr-FR" dirty="0"/>
          </a:p>
        </p:txBody>
      </p:sp>
      <p:sp>
        <p:nvSpPr>
          <p:cNvPr id="8" name="Espace réservé du texte 7">
            <a:extLst>
              <a:ext uri="{FF2B5EF4-FFF2-40B4-BE49-F238E27FC236}">
                <a16:creationId xmlns="" xmlns:a16="http://schemas.microsoft.com/office/drawing/2014/main" id="{16B97E5A-CC27-5940-B098-29DBD8EF1FB1}"/>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3551967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EAF4AA5F-97B6-4042-8FBA-8FC096AEC651}"/>
              </a:ext>
            </a:extLst>
          </p:cNvPr>
          <p:cNvSpPr>
            <a:spLocks noGrp="1"/>
          </p:cNvSpPr>
          <p:nvPr>
            <p:ph type="sldNum" sz="quarter" idx="15"/>
          </p:nvPr>
        </p:nvSpPr>
        <p:spPr/>
        <p:txBody>
          <a:bodyPr/>
          <a:lstStyle/>
          <a:p>
            <a:fld id="{975A587B-5814-4D9B-9598-FE9CB954CB01}" type="slidenum">
              <a:rPr lang="fr-FR" smtClean="0"/>
              <a:pPr/>
              <a:t>29</a:t>
            </a:fld>
            <a:endParaRPr lang="fr-FR" dirty="0"/>
          </a:p>
        </p:txBody>
      </p:sp>
      <p:sp>
        <p:nvSpPr>
          <p:cNvPr id="5" name="Titre 4">
            <a:extLst>
              <a:ext uri="{FF2B5EF4-FFF2-40B4-BE49-F238E27FC236}">
                <a16:creationId xmlns="" xmlns:a16="http://schemas.microsoft.com/office/drawing/2014/main" id="{2D5C675A-2773-9449-BAEA-43D3CF46F0C4}"/>
              </a:ext>
            </a:extLst>
          </p:cNvPr>
          <p:cNvSpPr>
            <a:spLocks noGrp="1"/>
          </p:cNvSpPr>
          <p:nvPr>
            <p:ph type="title"/>
          </p:nvPr>
        </p:nvSpPr>
        <p:spPr/>
        <p:txBody>
          <a:bodyPr/>
          <a:lstStyle/>
          <a:p>
            <a:r>
              <a:rPr lang="fr-FR" dirty="0" smtClean="0"/>
              <a:t>Mode de calcul </a:t>
            </a:r>
            <a:endParaRPr lang="fr-FR" dirty="0"/>
          </a:p>
        </p:txBody>
      </p:sp>
      <p:sp>
        <p:nvSpPr>
          <p:cNvPr id="7" name="Espace réservé du texte 6">
            <a:extLst>
              <a:ext uri="{FF2B5EF4-FFF2-40B4-BE49-F238E27FC236}">
                <a16:creationId xmlns="" xmlns:a16="http://schemas.microsoft.com/office/drawing/2014/main" id="{F247E8C5-28C2-1149-A732-75FA82A6E2C1}"/>
              </a:ext>
            </a:extLst>
          </p:cNvPr>
          <p:cNvSpPr>
            <a:spLocks noGrp="1"/>
          </p:cNvSpPr>
          <p:nvPr>
            <p:ph type="body" sz="quarter" idx="13"/>
          </p:nvPr>
        </p:nvSpPr>
        <p:spPr>
          <a:xfrm>
            <a:off x="627530" y="1792941"/>
            <a:ext cx="11067130" cy="4061449"/>
          </a:xfrm>
        </p:spPr>
        <p:txBody>
          <a:bodyPr/>
          <a:lstStyle/>
          <a:p>
            <a:r>
              <a:rPr lang="fr-FR" dirty="0" smtClean="0">
                <a:solidFill>
                  <a:srgbClr val="0C419A"/>
                </a:solidFill>
              </a:rPr>
              <a:t>À </a:t>
            </a:r>
            <a:r>
              <a:rPr lang="fr-FR" dirty="0">
                <a:solidFill>
                  <a:srgbClr val="0C419A"/>
                </a:solidFill>
              </a:rPr>
              <a:t>partir des salaires bruts des </a:t>
            </a:r>
            <a:r>
              <a:rPr lang="fr-FR" b="1" dirty="0">
                <a:solidFill>
                  <a:srgbClr val="0C419A"/>
                </a:solidFill>
              </a:rPr>
              <a:t>10 meilleurs années d’activité </a:t>
            </a:r>
            <a:r>
              <a:rPr lang="fr-FR" dirty="0">
                <a:solidFill>
                  <a:srgbClr val="0C419A"/>
                </a:solidFill>
              </a:rPr>
              <a:t>soumis à cotisation. Ces éléments nous sont communiqués </a:t>
            </a:r>
            <a:r>
              <a:rPr lang="fr-FR" dirty="0" smtClean="0">
                <a:solidFill>
                  <a:srgbClr val="0C419A"/>
                </a:solidFill>
              </a:rPr>
              <a:t>directement par </a:t>
            </a:r>
            <a:r>
              <a:rPr lang="fr-FR" dirty="0">
                <a:solidFill>
                  <a:srgbClr val="0C419A"/>
                </a:solidFill>
              </a:rPr>
              <a:t>la </a:t>
            </a:r>
            <a:r>
              <a:rPr lang="fr-FR" dirty="0" smtClean="0">
                <a:solidFill>
                  <a:srgbClr val="0C419A"/>
                </a:solidFill>
              </a:rPr>
              <a:t>CARSAT.</a:t>
            </a:r>
            <a:endParaRPr lang="fr-FR" dirty="0">
              <a:solidFill>
                <a:srgbClr val="0C419A"/>
              </a:solidFill>
            </a:endParaRPr>
          </a:p>
          <a:p>
            <a:r>
              <a:rPr lang="fr-FR" dirty="0" smtClean="0">
                <a:solidFill>
                  <a:srgbClr val="0C419A"/>
                </a:solidFill>
              </a:rPr>
              <a:t>En </a:t>
            </a:r>
            <a:r>
              <a:rPr lang="fr-FR" dirty="0">
                <a:solidFill>
                  <a:srgbClr val="0C419A"/>
                </a:solidFill>
              </a:rPr>
              <a:t>fonction de la catégorie :</a:t>
            </a:r>
          </a:p>
          <a:p>
            <a:pPr marL="342900" indent="-342900">
              <a:buFont typeface="Wingdings" panose="05000000000000000000" pitchFamily="2" charset="2"/>
              <a:buChar char="§"/>
            </a:pPr>
            <a:r>
              <a:rPr lang="fr-FR" b="1" dirty="0" smtClean="0">
                <a:solidFill>
                  <a:srgbClr val="0C419A"/>
                </a:solidFill>
              </a:rPr>
              <a:t>Catégorie </a:t>
            </a:r>
            <a:r>
              <a:rPr lang="fr-FR" b="1" dirty="0">
                <a:solidFill>
                  <a:srgbClr val="0C419A"/>
                </a:solidFill>
              </a:rPr>
              <a:t>1</a:t>
            </a:r>
            <a:r>
              <a:rPr lang="fr-FR" dirty="0">
                <a:solidFill>
                  <a:srgbClr val="0C419A"/>
                </a:solidFill>
              </a:rPr>
              <a:t> : </a:t>
            </a:r>
            <a:r>
              <a:rPr lang="fr-FR" dirty="0" smtClean="0">
                <a:solidFill>
                  <a:srgbClr val="0C419A"/>
                </a:solidFill>
              </a:rPr>
              <a:t>En mesure </a:t>
            </a:r>
            <a:r>
              <a:rPr lang="fr-FR" dirty="0">
                <a:solidFill>
                  <a:srgbClr val="0C419A"/>
                </a:solidFill>
              </a:rPr>
              <a:t>d’exercer une activité professionnelle, </a:t>
            </a:r>
            <a:r>
              <a:rPr lang="fr-FR" dirty="0" smtClean="0">
                <a:solidFill>
                  <a:srgbClr val="0C419A"/>
                </a:solidFill>
              </a:rPr>
              <a:t>la </a:t>
            </a:r>
            <a:r>
              <a:rPr lang="fr-FR" dirty="0">
                <a:solidFill>
                  <a:srgbClr val="0C419A"/>
                </a:solidFill>
              </a:rPr>
              <a:t>pension est égale à 30 % </a:t>
            </a:r>
            <a:r>
              <a:rPr lang="fr-FR" dirty="0" smtClean="0">
                <a:solidFill>
                  <a:srgbClr val="0C419A"/>
                </a:solidFill>
              </a:rPr>
              <a:t>du salaire </a:t>
            </a:r>
            <a:r>
              <a:rPr lang="fr-FR" dirty="0">
                <a:solidFill>
                  <a:srgbClr val="0C419A"/>
                </a:solidFill>
              </a:rPr>
              <a:t>moyen </a:t>
            </a:r>
            <a:r>
              <a:rPr lang="fr-FR" dirty="0" smtClean="0">
                <a:solidFill>
                  <a:srgbClr val="0C419A"/>
                </a:solidFill>
              </a:rPr>
              <a:t>annuel.</a:t>
            </a:r>
            <a:endParaRPr lang="fr-FR" dirty="0">
              <a:solidFill>
                <a:srgbClr val="0C419A"/>
              </a:solidFill>
            </a:endParaRPr>
          </a:p>
          <a:p>
            <a:pPr marL="342900" indent="-342900">
              <a:buFont typeface="Wingdings" panose="05000000000000000000" pitchFamily="2" charset="2"/>
              <a:buChar char="§"/>
            </a:pPr>
            <a:r>
              <a:rPr lang="fr-FR" b="1" dirty="0">
                <a:solidFill>
                  <a:srgbClr val="0C419A"/>
                </a:solidFill>
              </a:rPr>
              <a:t>Catégorie 2</a:t>
            </a:r>
            <a:r>
              <a:rPr lang="fr-FR" dirty="0">
                <a:solidFill>
                  <a:srgbClr val="0C419A"/>
                </a:solidFill>
              </a:rPr>
              <a:t> : </a:t>
            </a:r>
            <a:r>
              <a:rPr lang="fr-FR" dirty="0" smtClean="0">
                <a:solidFill>
                  <a:srgbClr val="0C419A"/>
                </a:solidFill>
              </a:rPr>
              <a:t>L’assuré est actuellement </a:t>
            </a:r>
            <a:r>
              <a:rPr lang="fr-FR" dirty="0">
                <a:solidFill>
                  <a:srgbClr val="0C419A"/>
                </a:solidFill>
              </a:rPr>
              <a:t>dans l’incapacité d’exercer une activité </a:t>
            </a:r>
            <a:r>
              <a:rPr lang="fr-FR" dirty="0" smtClean="0">
                <a:solidFill>
                  <a:srgbClr val="0C419A"/>
                </a:solidFill>
              </a:rPr>
              <a:t>professionnelle, sa </a:t>
            </a:r>
            <a:r>
              <a:rPr lang="fr-FR" dirty="0">
                <a:solidFill>
                  <a:srgbClr val="0C419A"/>
                </a:solidFill>
              </a:rPr>
              <a:t>pension est égale à 50 % </a:t>
            </a:r>
            <a:r>
              <a:rPr lang="fr-FR" dirty="0" smtClean="0">
                <a:solidFill>
                  <a:srgbClr val="0C419A"/>
                </a:solidFill>
              </a:rPr>
              <a:t>du salaire moyen annuel.</a:t>
            </a:r>
            <a:endParaRPr lang="fr-FR" dirty="0">
              <a:solidFill>
                <a:srgbClr val="0C419A"/>
              </a:solidFill>
            </a:endParaRPr>
          </a:p>
          <a:p>
            <a:pPr marL="342900" indent="-342900">
              <a:buFont typeface="Wingdings" panose="05000000000000000000" pitchFamily="2" charset="2"/>
              <a:buChar char="§"/>
            </a:pPr>
            <a:r>
              <a:rPr lang="fr-FR" b="1" dirty="0">
                <a:solidFill>
                  <a:srgbClr val="0C419A"/>
                </a:solidFill>
              </a:rPr>
              <a:t>Catégorie 3</a:t>
            </a:r>
            <a:r>
              <a:rPr lang="fr-FR" dirty="0">
                <a:solidFill>
                  <a:srgbClr val="0C419A"/>
                </a:solidFill>
              </a:rPr>
              <a:t> : </a:t>
            </a:r>
            <a:r>
              <a:rPr lang="fr-FR" dirty="0" smtClean="0">
                <a:solidFill>
                  <a:srgbClr val="0C419A"/>
                </a:solidFill>
              </a:rPr>
              <a:t>L’aide d’une personne est nécessaire, la </a:t>
            </a:r>
            <a:r>
              <a:rPr lang="fr-FR" dirty="0">
                <a:solidFill>
                  <a:srgbClr val="0C419A"/>
                </a:solidFill>
              </a:rPr>
              <a:t>pension est égale à 50 % </a:t>
            </a:r>
            <a:r>
              <a:rPr lang="fr-FR" dirty="0" smtClean="0">
                <a:solidFill>
                  <a:srgbClr val="0C419A"/>
                </a:solidFill>
              </a:rPr>
              <a:t>du </a:t>
            </a:r>
            <a:r>
              <a:rPr lang="fr-FR" dirty="0">
                <a:solidFill>
                  <a:srgbClr val="0C419A"/>
                </a:solidFill>
              </a:rPr>
              <a:t>salaire moyen annuel augmenté d’une aide </a:t>
            </a:r>
            <a:r>
              <a:rPr lang="fr-FR" dirty="0" smtClean="0">
                <a:solidFill>
                  <a:srgbClr val="0C419A"/>
                </a:solidFill>
              </a:rPr>
              <a:t>financière.</a:t>
            </a:r>
            <a:endParaRPr lang="fr-FR" dirty="0">
              <a:solidFill>
                <a:srgbClr val="0C419A"/>
              </a:solidFill>
            </a:endParaRPr>
          </a:p>
          <a:p>
            <a:endParaRPr lang="fr-FR" dirty="0"/>
          </a:p>
        </p:txBody>
      </p:sp>
    </p:spTree>
    <p:extLst>
      <p:ext uri="{BB962C8B-B14F-4D97-AF65-F5344CB8AC3E}">
        <p14:creationId xmlns:p14="http://schemas.microsoft.com/office/powerpoint/2010/main" val="1401975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 xmlns:a16="http://schemas.microsoft.com/office/drawing/2014/main" id="{F54E46D1-A7FA-4EAB-8C53-0F92DF35FE07}"/>
              </a:ext>
            </a:extLst>
          </p:cNvPr>
          <p:cNvSpPr>
            <a:spLocks noGrp="1"/>
          </p:cNvSpPr>
          <p:nvPr>
            <p:ph type="body" sz="quarter" idx="27"/>
          </p:nvPr>
        </p:nvSpPr>
        <p:spPr/>
        <p:txBody>
          <a:bodyPr/>
          <a:lstStyle/>
          <a:p>
            <a:endParaRPr lang="fr-FR" dirty="0"/>
          </a:p>
        </p:txBody>
      </p:sp>
      <p:sp>
        <p:nvSpPr>
          <p:cNvPr id="2" name="Espace réservé du texte 1">
            <a:extLst>
              <a:ext uri="{FF2B5EF4-FFF2-40B4-BE49-F238E27FC236}">
                <a16:creationId xmlns="" xmlns:a16="http://schemas.microsoft.com/office/drawing/2014/main" id="{6A84EA64-0F84-0941-B3B0-25EA8189BB6C}"/>
              </a:ext>
            </a:extLst>
          </p:cNvPr>
          <p:cNvSpPr>
            <a:spLocks noGrp="1"/>
          </p:cNvSpPr>
          <p:nvPr>
            <p:ph type="body" idx="1"/>
          </p:nvPr>
        </p:nvSpPr>
        <p:spPr/>
        <p:txBody>
          <a:bodyPr/>
          <a:lstStyle/>
          <a:p>
            <a:r>
              <a:rPr lang="fr-FR" dirty="0" smtClean="0"/>
              <a:t>01</a:t>
            </a:r>
            <a:endParaRPr lang="fr-FR" dirty="0"/>
          </a:p>
        </p:txBody>
      </p:sp>
      <p:sp>
        <p:nvSpPr>
          <p:cNvPr id="5" name="Espace réservé du texte 4">
            <a:extLst>
              <a:ext uri="{FF2B5EF4-FFF2-40B4-BE49-F238E27FC236}">
                <a16:creationId xmlns="" xmlns:a16="http://schemas.microsoft.com/office/drawing/2014/main" id="{65483834-EFCD-8F42-A0D9-DA01BF0B5530}"/>
              </a:ext>
            </a:extLst>
          </p:cNvPr>
          <p:cNvSpPr>
            <a:spLocks noGrp="1"/>
          </p:cNvSpPr>
          <p:nvPr>
            <p:ph type="body" sz="quarter" idx="3"/>
          </p:nvPr>
        </p:nvSpPr>
        <p:spPr/>
        <p:txBody>
          <a:bodyPr/>
          <a:lstStyle/>
          <a:p>
            <a:r>
              <a:rPr lang="fr-FR" dirty="0" smtClean="0"/>
              <a:t>Une pension d’invalidité, pourquoi ? </a:t>
            </a:r>
            <a:endParaRPr lang="fr-FR" dirty="0"/>
          </a:p>
          <a:p>
            <a:endParaRPr lang="fr-FR" dirty="0"/>
          </a:p>
        </p:txBody>
      </p:sp>
      <p:sp>
        <p:nvSpPr>
          <p:cNvPr id="7" name="Espace réservé du texte 6">
            <a:extLst>
              <a:ext uri="{FF2B5EF4-FFF2-40B4-BE49-F238E27FC236}">
                <a16:creationId xmlns="" xmlns:a16="http://schemas.microsoft.com/office/drawing/2014/main" id="{4E772845-5EB4-4D23-AB10-BC566184C8A9}"/>
              </a:ext>
            </a:extLst>
          </p:cNvPr>
          <p:cNvSpPr>
            <a:spLocks noGrp="1"/>
          </p:cNvSpPr>
          <p:nvPr>
            <p:ph type="body" sz="quarter" idx="28"/>
          </p:nvPr>
        </p:nvSpPr>
        <p:spPr/>
        <p:txBody>
          <a:bodyPr/>
          <a:lstStyle/>
          <a:p>
            <a:endParaRPr lang="fr-FR"/>
          </a:p>
        </p:txBody>
      </p:sp>
      <p:sp>
        <p:nvSpPr>
          <p:cNvPr id="3" name="Espace réservé du numéro de diapositive 2">
            <a:extLst>
              <a:ext uri="{FF2B5EF4-FFF2-40B4-BE49-F238E27FC236}">
                <a16:creationId xmlns=""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3</a:t>
            </a:fld>
            <a:endParaRPr lang="fr-FR" dirty="0"/>
          </a:p>
        </p:txBody>
      </p:sp>
    </p:spTree>
    <p:extLst>
      <p:ext uri="{BB962C8B-B14F-4D97-AF65-F5344CB8AC3E}">
        <p14:creationId xmlns:p14="http://schemas.microsoft.com/office/powerpoint/2010/main" val="1181408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EAF4AA5F-97B6-4042-8FBA-8FC096AEC651}"/>
              </a:ext>
            </a:extLst>
          </p:cNvPr>
          <p:cNvSpPr>
            <a:spLocks noGrp="1"/>
          </p:cNvSpPr>
          <p:nvPr>
            <p:ph type="sldNum" sz="quarter" idx="15"/>
          </p:nvPr>
        </p:nvSpPr>
        <p:spPr/>
        <p:txBody>
          <a:bodyPr/>
          <a:lstStyle/>
          <a:p>
            <a:fld id="{975A587B-5814-4D9B-9598-FE9CB954CB01}" type="slidenum">
              <a:rPr lang="fr-FR" smtClean="0"/>
              <a:pPr/>
              <a:t>30</a:t>
            </a:fld>
            <a:endParaRPr lang="fr-FR" dirty="0"/>
          </a:p>
        </p:txBody>
      </p:sp>
      <p:sp>
        <p:nvSpPr>
          <p:cNvPr id="5" name="Titre 4">
            <a:extLst>
              <a:ext uri="{FF2B5EF4-FFF2-40B4-BE49-F238E27FC236}">
                <a16:creationId xmlns="" xmlns:a16="http://schemas.microsoft.com/office/drawing/2014/main" id="{2D5C675A-2773-9449-BAEA-43D3CF46F0C4}"/>
              </a:ext>
            </a:extLst>
          </p:cNvPr>
          <p:cNvSpPr>
            <a:spLocks noGrp="1"/>
          </p:cNvSpPr>
          <p:nvPr>
            <p:ph type="title"/>
          </p:nvPr>
        </p:nvSpPr>
        <p:spPr/>
        <p:txBody>
          <a:bodyPr/>
          <a:lstStyle/>
          <a:p>
            <a:r>
              <a:rPr lang="fr-FR" dirty="0" smtClean="0"/>
              <a:t>Versement et revalorisation</a:t>
            </a:r>
            <a:endParaRPr lang="fr-FR" dirty="0"/>
          </a:p>
        </p:txBody>
      </p:sp>
      <p:sp>
        <p:nvSpPr>
          <p:cNvPr id="7" name="Espace réservé du texte 6">
            <a:extLst>
              <a:ext uri="{FF2B5EF4-FFF2-40B4-BE49-F238E27FC236}">
                <a16:creationId xmlns="" xmlns:a16="http://schemas.microsoft.com/office/drawing/2014/main" id="{F247E8C5-28C2-1149-A732-75FA82A6E2C1}"/>
              </a:ext>
            </a:extLst>
          </p:cNvPr>
          <p:cNvSpPr>
            <a:spLocks noGrp="1"/>
          </p:cNvSpPr>
          <p:nvPr>
            <p:ph type="body" sz="quarter" idx="13"/>
          </p:nvPr>
        </p:nvSpPr>
        <p:spPr>
          <a:xfrm>
            <a:off x="627530" y="1792941"/>
            <a:ext cx="11067130" cy="4061449"/>
          </a:xfrm>
        </p:spPr>
        <p:txBody>
          <a:bodyPr/>
          <a:lstStyle/>
          <a:p>
            <a:pPr marL="342900" indent="-342900">
              <a:buFont typeface="Arial" panose="020B0604020202020204" pitchFamily="34" charset="0"/>
              <a:buChar char="•"/>
            </a:pPr>
            <a:r>
              <a:rPr lang="fr-FR" sz="2400" b="1" dirty="0">
                <a:solidFill>
                  <a:srgbClr val="0C419A"/>
                </a:solidFill>
                <a:latin typeface="+mj-lt"/>
              </a:rPr>
              <a:t>Le versement de la pension </a:t>
            </a:r>
            <a:r>
              <a:rPr lang="fr-FR" sz="2400" dirty="0">
                <a:solidFill>
                  <a:srgbClr val="0C419A"/>
                </a:solidFill>
                <a:latin typeface="+mj-lt"/>
              </a:rPr>
              <a:t>: </a:t>
            </a:r>
          </a:p>
          <a:p>
            <a:r>
              <a:rPr lang="fr-FR" sz="2400" dirty="0">
                <a:solidFill>
                  <a:srgbClr val="0C419A"/>
                </a:solidFill>
                <a:latin typeface="+mj-lt"/>
              </a:rPr>
              <a:t>Le versement se fait par virement bancaire dans les premiers jours du mois suivant (ex : début juin pour la pension du mois de mai</a:t>
            </a:r>
            <a:r>
              <a:rPr lang="fr-FR" sz="2400" dirty="0" smtClean="0">
                <a:solidFill>
                  <a:srgbClr val="0C419A"/>
                </a:solidFill>
                <a:latin typeface="+mj-lt"/>
              </a:rPr>
              <a:t>). </a:t>
            </a:r>
            <a:endParaRPr lang="fr-FR" sz="2400" dirty="0">
              <a:solidFill>
                <a:srgbClr val="0C419A"/>
              </a:solidFill>
              <a:latin typeface="+mj-lt"/>
            </a:endParaRPr>
          </a:p>
          <a:p>
            <a:pPr marL="342900" indent="-342900">
              <a:buFont typeface="Arial" panose="020B0604020202020204" pitchFamily="34" charset="0"/>
              <a:buChar char="•"/>
            </a:pPr>
            <a:r>
              <a:rPr lang="fr-FR" sz="2400" b="1" dirty="0" smtClean="0">
                <a:solidFill>
                  <a:srgbClr val="0C419A"/>
                </a:solidFill>
                <a:latin typeface="+mj-lt"/>
              </a:rPr>
              <a:t>La revalorisation </a:t>
            </a:r>
            <a:r>
              <a:rPr lang="fr-FR" sz="2400" b="1" dirty="0">
                <a:solidFill>
                  <a:srgbClr val="0C419A"/>
                </a:solidFill>
                <a:latin typeface="+mj-lt"/>
              </a:rPr>
              <a:t>annuelle </a:t>
            </a:r>
            <a:r>
              <a:rPr lang="fr-FR" sz="2400" dirty="0">
                <a:solidFill>
                  <a:srgbClr val="0C419A"/>
                </a:solidFill>
                <a:latin typeface="+mj-lt"/>
              </a:rPr>
              <a:t>: </a:t>
            </a:r>
          </a:p>
          <a:p>
            <a:r>
              <a:rPr lang="fr-FR" sz="2400" dirty="0">
                <a:solidFill>
                  <a:srgbClr val="0C419A"/>
                </a:solidFill>
                <a:latin typeface="+mj-lt"/>
              </a:rPr>
              <a:t>Le montant de la pension est revalorisé chaque année. La revalorisation est proportionnelle à l’augmentation générale du niveau de </a:t>
            </a:r>
            <a:r>
              <a:rPr lang="fr-FR" sz="2400" dirty="0" smtClean="0">
                <a:solidFill>
                  <a:srgbClr val="0C419A"/>
                </a:solidFill>
                <a:latin typeface="+mj-lt"/>
              </a:rPr>
              <a:t>vie. </a:t>
            </a:r>
            <a:endParaRPr lang="fr-FR" sz="2400" dirty="0">
              <a:solidFill>
                <a:srgbClr val="0C419A"/>
              </a:solidFill>
              <a:latin typeface="+mj-lt"/>
            </a:endParaRPr>
          </a:p>
          <a:p>
            <a:endParaRPr lang="fr-FR" dirty="0"/>
          </a:p>
        </p:txBody>
      </p:sp>
    </p:spTree>
    <p:extLst>
      <p:ext uri="{BB962C8B-B14F-4D97-AF65-F5344CB8AC3E}">
        <p14:creationId xmlns:p14="http://schemas.microsoft.com/office/powerpoint/2010/main" val="2075066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EAF4AA5F-97B6-4042-8FBA-8FC096AEC651}"/>
              </a:ext>
            </a:extLst>
          </p:cNvPr>
          <p:cNvSpPr>
            <a:spLocks noGrp="1"/>
          </p:cNvSpPr>
          <p:nvPr>
            <p:ph type="sldNum" sz="quarter" idx="15"/>
          </p:nvPr>
        </p:nvSpPr>
        <p:spPr/>
        <p:txBody>
          <a:bodyPr/>
          <a:lstStyle/>
          <a:p>
            <a:fld id="{975A587B-5814-4D9B-9598-FE9CB954CB01}" type="slidenum">
              <a:rPr lang="fr-FR" smtClean="0"/>
              <a:pPr/>
              <a:t>31</a:t>
            </a:fld>
            <a:endParaRPr lang="fr-FR" dirty="0"/>
          </a:p>
        </p:txBody>
      </p:sp>
      <p:sp>
        <p:nvSpPr>
          <p:cNvPr id="5" name="Titre 4">
            <a:extLst>
              <a:ext uri="{FF2B5EF4-FFF2-40B4-BE49-F238E27FC236}">
                <a16:creationId xmlns="" xmlns:a16="http://schemas.microsoft.com/office/drawing/2014/main" id="{2D5C675A-2773-9449-BAEA-43D3CF46F0C4}"/>
              </a:ext>
            </a:extLst>
          </p:cNvPr>
          <p:cNvSpPr>
            <a:spLocks noGrp="1"/>
          </p:cNvSpPr>
          <p:nvPr>
            <p:ph type="title"/>
          </p:nvPr>
        </p:nvSpPr>
        <p:spPr/>
        <p:txBody>
          <a:bodyPr/>
          <a:lstStyle/>
          <a:p>
            <a:r>
              <a:rPr lang="fr-FR" dirty="0" smtClean="0">
                <a:latin typeface="Century Gothic" panose="020B0502020202020204" pitchFamily="34" charset="0"/>
              </a:rPr>
              <a:t>La fiscalité</a:t>
            </a:r>
            <a:endParaRPr lang="fr-FR" dirty="0">
              <a:latin typeface="Century Gothic" panose="020B0502020202020204" pitchFamily="34" charset="0"/>
            </a:endParaRPr>
          </a:p>
        </p:txBody>
      </p:sp>
      <p:sp>
        <p:nvSpPr>
          <p:cNvPr id="7" name="Espace réservé du texte 6">
            <a:extLst>
              <a:ext uri="{FF2B5EF4-FFF2-40B4-BE49-F238E27FC236}">
                <a16:creationId xmlns="" xmlns:a16="http://schemas.microsoft.com/office/drawing/2014/main" id="{F247E8C5-28C2-1149-A732-75FA82A6E2C1}"/>
              </a:ext>
            </a:extLst>
          </p:cNvPr>
          <p:cNvSpPr>
            <a:spLocks noGrp="1"/>
          </p:cNvSpPr>
          <p:nvPr>
            <p:ph type="body" sz="quarter" idx="13"/>
          </p:nvPr>
        </p:nvSpPr>
        <p:spPr>
          <a:xfrm>
            <a:off x="627530" y="1686616"/>
            <a:ext cx="11067130" cy="4061449"/>
          </a:xfrm>
        </p:spPr>
        <p:txBody>
          <a:bodyPr/>
          <a:lstStyle/>
          <a:p>
            <a:pPr marL="342900" indent="-342900">
              <a:buFont typeface="Arial" panose="020B0604020202020204" pitchFamily="34" charset="0"/>
              <a:buChar char="•"/>
            </a:pPr>
            <a:r>
              <a:rPr lang="fr-FR" sz="2000" b="1" dirty="0" smtClean="0">
                <a:solidFill>
                  <a:srgbClr val="0C419A"/>
                </a:solidFill>
                <a:latin typeface="+mj-lt"/>
              </a:rPr>
              <a:t>Les prélèvements sociaux </a:t>
            </a:r>
          </a:p>
          <a:p>
            <a:r>
              <a:rPr lang="fr-FR" sz="2000" dirty="0" smtClean="0">
                <a:solidFill>
                  <a:srgbClr val="0C419A"/>
                </a:solidFill>
                <a:latin typeface="+mj-lt"/>
              </a:rPr>
              <a:t>Il </a:t>
            </a:r>
            <a:r>
              <a:rPr lang="fr-FR" sz="2000" dirty="0">
                <a:solidFill>
                  <a:srgbClr val="0C419A"/>
                </a:solidFill>
                <a:latin typeface="+mj-lt"/>
              </a:rPr>
              <a:t>s’agit de la CSG, la CRDS et la </a:t>
            </a:r>
            <a:r>
              <a:rPr lang="fr-FR" sz="2000" dirty="0" smtClean="0">
                <a:solidFill>
                  <a:srgbClr val="0C419A"/>
                </a:solidFill>
                <a:latin typeface="+mj-lt"/>
              </a:rPr>
              <a:t>CASA. Ils </a:t>
            </a:r>
            <a:r>
              <a:rPr lang="fr-FR" sz="2000" dirty="0">
                <a:solidFill>
                  <a:srgbClr val="0C419A"/>
                </a:solidFill>
                <a:latin typeface="+mj-lt"/>
              </a:rPr>
              <a:t>sont directement prélevés sur </a:t>
            </a:r>
            <a:r>
              <a:rPr lang="fr-FR" sz="2000" dirty="0" smtClean="0">
                <a:solidFill>
                  <a:srgbClr val="0C419A"/>
                </a:solidFill>
                <a:latin typeface="+mj-lt"/>
              </a:rPr>
              <a:t>la </a:t>
            </a:r>
            <a:r>
              <a:rPr lang="fr-FR" sz="2000" dirty="0">
                <a:solidFill>
                  <a:srgbClr val="0C419A"/>
                </a:solidFill>
                <a:latin typeface="+mj-lt"/>
              </a:rPr>
              <a:t>pension d’invalidité chaque mois.</a:t>
            </a:r>
          </a:p>
          <a:p>
            <a:r>
              <a:rPr lang="fr-FR" sz="2000" dirty="0" smtClean="0">
                <a:solidFill>
                  <a:srgbClr val="0C419A"/>
                </a:solidFill>
                <a:latin typeface="+mj-lt"/>
              </a:rPr>
              <a:t>Cependant</a:t>
            </a:r>
            <a:r>
              <a:rPr lang="fr-FR" sz="2000" dirty="0">
                <a:solidFill>
                  <a:srgbClr val="0C419A"/>
                </a:solidFill>
                <a:latin typeface="+mj-lt"/>
              </a:rPr>
              <a:t>, </a:t>
            </a:r>
            <a:r>
              <a:rPr lang="fr-FR" sz="2000" dirty="0" smtClean="0">
                <a:solidFill>
                  <a:srgbClr val="0C419A"/>
                </a:solidFill>
                <a:latin typeface="+mj-lt"/>
              </a:rPr>
              <a:t>une exonération partielle </a:t>
            </a:r>
            <a:r>
              <a:rPr lang="fr-FR" sz="2000" dirty="0">
                <a:solidFill>
                  <a:srgbClr val="0C419A"/>
                </a:solidFill>
                <a:latin typeface="+mj-lt"/>
              </a:rPr>
              <a:t>ou </a:t>
            </a:r>
            <a:r>
              <a:rPr lang="fr-FR" sz="2000" dirty="0" smtClean="0">
                <a:solidFill>
                  <a:srgbClr val="0C419A"/>
                </a:solidFill>
                <a:latin typeface="+mj-lt"/>
              </a:rPr>
              <a:t>totale est possible en </a:t>
            </a:r>
            <a:r>
              <a:rPr lang="fr-FR" sz="2000" dirty="0">
                <a:solidFill>
                  <a:srgbClr val="0C419A"/>
                </a:solidFill>
                <a:latin typeface="+mj-lt"/>
              </a:rPr>
              <a:t>fonction de </a:t>
            </a:r>
            <a:r>
              <a:rPr lang="fr-FR" sz="2000" dirty="0" smtClean="0">
                <a:solidFill>
                  <a:srgbClr val="0C419A"/>
                </a:solidFill>
                <a:latin typeface="+mj-lt"/>
              </a:rPr>
              <a:t>la </a:t>
            </a:r>
            <a:r>
              <a:rPr lang="fr-FR" sz="2000" dirty="0">
                <a:solidFill>
                  <a:srgbClr val="0C419A"/>
                </a:solidFill>
                <a:latin typeface="+mj-lt"/>
              </a:rPr>
              <a:t>situation </a:t>
            </a:r>
            <a:r>
              <a:rPr lang="fr-FR" sz="2000" dirty="0" smtClean="0">
                <a:solidFill>
                  <a:srgbClr val="0C419A"/>
                </a:solidFill>
                <a:latin typeface="+mj-lt"/>
              </a:rPr>
              <a:t>fiscale de l’assuré. </a:t>
            </a:r>
            <a:endParaRPr lang="fr-FR" sz="2000" dirty="0">
              <a:solidFill>
                <a:srgbClr val="0C419A"/>
              </a:solidFill>
              <a:latin typeface="+mj-lt"/>
            </a:endParaRPr>
          </a:p>
          <a:p>
            <a:pPr marL="342900" indent="-342900">
              <a:buFont typeface="Arial" panose="020B0604020202020204" pitchFamily="34" charset="0"/>
              <a:buChar char="•"/>
            </a:pPr>
            <a:r>
              <a:rPr lang="fr-FR" sz="2000" b="1" dirty="0" smtClean="0">
                <a:solidFill>
                  <a:srgbClr val="0C419A"/>
                </a:solidFill>
                <a:latin typeface="+mj-lt"/>
              </a:rPr>
              <a:t>Les données fiscales sont transmises automatiquement à la Caisse Primaire d’Assurance Maladie</a:t>
            </a:r>
            <a:r>
              <a:rPr lang="fr-FR" sz="2000" dirty="0" smtClean="0">
                <a:solidFill>
                  <a:srgbClr val="0C419A"/>
                </a:solidFill>
                <a:latin typeface="+mj-lt"/>
              </a:rPr>
              <a:t>.  </a:t>
            </a:r>
          </a:p>
          <a:p>
            <a:r>
              <a:rPr lang="fr-FR" sz="2000" dirty="0" smtClean="0">
                <a:solidFill>
                  <a:srgbClr val="0C419A"/>
                </a:solidFill>
                <a:latin typeface="+mj-lt"/>
              </a:rPr>
              <a:t>Toutefois, certaines situations nous contraindront peut-être à demander à l’assuré son avis d’imposition. Dans ce cas, un courrier lui sera adressé, demandant, par exemple, l’avis d’imposition 2021 sur les revenus 2020 pour exonérer les paiements sur 2022.</a:t>
            </a:r>
            <a:endParaRPr lang="fr-FR" sz="2000" dirty="0">
              <a:solidFill>
                <a:srgbClr val="0C419A"/>
              </a:solidFill>
              <a:latin typeface="+mj-lt"/>
            </a:endParaRPr>
          </a:p>
          <a:p>
            <a:endParaRPr lang="fr-FR" dirty="0"/>
          </a:p>
        </p:txBody>
      </p:sp>
    </p:spTree>
    <p:extLst>
      <p:ext uri="{BB962C8B-B14F-4D97-AF65-F5344CB8AC3E}">
        <p14:creationId xmlns:p14="http://schemas.microsoft.com/office/powerpoint/2010/main" val="3933108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EAF4AA5F-97B6-4042-8FBA-8FC096AEC651}"/>
              </a:ext>
            </a:extLst>
          </p:cNvPr>
          <p:cNvSpPr>
            <a:spLocks noGrp="1"/>
          </p:cNvSpPr>
          <p:nvPr>
            <p:ph type="sldNum" sz="quarter" idx="15"/>
          </p:nvPr>
        </p:nvSpPr>
        <p:spPr/>
        <p:txBody>
          <a:bodyPr/>
          <a:lstStyle/>
          <a:p>
            <a:fld id="{975A587B-5814-4D9B-9598-FE9CB954CB01}" type="slidenum">
              <a:rPr lang="fr-FR" smtClean="0"/>
              <a:pPr/>
              <a:t>32</a:t>
            </a:fld>
            <a:endParaRPr lang="fr-FR" dirty="0"/>
          </a:p>
        </p:txBody>
      </p:sp>
      <p:sp>
        <p:nvSpPr>
          <p:cNvPr id="5" name="Titre 4">
            <a:extLst>
              <a:ext uri="{FF2B5EF4-FFF2-40B4-BE49-F238E27FC236}">
                <a16:creationId xmlns="" xmlns:a16="http://schemas.microsoft.com/office/drawing/2014/main" id="{2D5C675A-2773-9449-BAEA-43D3CF46F0C4}"/>
              </a:ext>
            </a:extLst>
          </p:cNvPr>
          <p:cNvSpPr>
            <a:spLocks noGrp="1"/>
          </p:cNvSpPr>
          <p:nvPr>
            <p:ph type="title"/>
          </p:nvPr>
        </p:nvSpPr>
        <p:spPr/>
        <p:txBody>
          <a:bodyPr/>
          <a:lstStyle/>
          <a:p>
            <a:r>
              <a:rPr lang="fr-FR" dirty="0" smtClean="0"/>
              <a:t>La fiscalité</a:t>
            </a:r>
            <a:endParaRPr lang="fr-FR" dirty="0"/>
          </a:p>
        </p:txBody>
      </p:sp>
      <p:sp>
        <p:nvSpPr>
          <p:cNvPr id="7" name="Espace réservé du texte 6">
            <a:extLst>
              <a:ext uri="{FF2B5EF4-FFF2-40B4-BE49-F238E27FC236}">
                <a16:creationId xmlns="" xmlns:a16="http://schemas.microsoft.com/office/drawing/2014/main" id="{F247E8C5-28C2-1149-A732-75FA82A6E2C1}"/>
              </a:ext>
            </a:extLst>
          </p:cNvPr>
          <p:cNvSpPr>
            <a:spLocks noGrp="1"/>
          </p:cNvSpPr>
          <p:nvPr>
            <p:ph type="body" sz="quarter" idx="13"/>
          </p:nvPr>
        </p:nvSpPr>
        <p:spPr>
          <a:xfrm>
            <a:off x="627530" y="1792941"/>
            <a:ext cx="11067130" cy="4061449"/>
          </a:xfrm>
        </p:spPr>
        <p:txBody>
          <a:bodyPr/>
          <a:lstStyle/>
          <a:p>
            <a:pPr marL="457200" lvl="1" indent="0">
              <a:buNone/>
            </a:pPr>
            <a:endParaRPr lang="fr-FR" sz="2000" b="0" dirty="0" smtClean="0">
              <a:latin typeface="Century Gothic" panose="020B0502020202020204" pitchFamily="34" charset="0"/>
            </a:endParaRPr>
          </a:p>
          <a:p>
            <a:pPr marL="457200" lvl="1" indent="0">
              <a:buNone/>
            </a:pPr>
            <a:endParaRPr lang="fr-FR" sz="2000" b="0" dirty="0">
              <a:latin typeface="Century Gothic" panose="020B0502020202020204" pitchFamily="34" charset="0"/>
            </a:endParaRPr>
          </a:p>
          <a:p>
            <a:pPr marL="800100" lvl="1" indent="-342900">
              <a:buFont typeface="Arial" panose="020B0604020202020204" pitchFamily="34" charset="0"/>
              <a:buChar char="•"/>
            </a:pPr>
            <a:r>
              <a:rPr lang="fr-FR" sz="2000" b="0" dirty="0" smtClean="0">
                <a:latin typeface="+mj-lt"/>
              </a:rPr>
              <a:t>La </a:t>
            </a:r>
            <a:r>
              <a:rPr lang="fr-FR" sz="2000" b="0" dirty="0">
                <a:latin typeface="+mj-lt"/>
              </a:rPr>
              <a:t>pension est </a:t>
            </a:r>
            <a:r>
              <a:rPr lang="fr-FR" sz="2000" dirty="0">
                <a:latin typeface="+mj-lt"/>
              </a:rPr>
              <a:t>imposable</a:t>
            </a:r>
            <a:r>
              <a:rPr lang="fr-FR" sz="2000" b="0" dirty="0">
                <a:latin typeface="+mj-lt"/>
              </a:rPr>
              <a:t> et doit être </a:t>
            </a:r>
            <a:r>
              <a:rPr lang="fr-FR" sz="2000" dirty="0">
                <a:latin typeface="+mj-lt"/>
              </a:rPr>
              <a:t>annuellement déclarée aux </a:t>
            </a:r>
            <a:r>
              <a:rPr lang="fr-FR" sz="2000" dirty="0" smtClean="0">
                <a:latin typeface="+mj-lt"/>
              </a:rPr>
              <a:t>impôts.</a:t>
            </a:r>
            <a:endParaRPr lang="fr-FR" sz="2000" dirty="0">
              <a:latin typeface="+mj-lt"/>
            </a:endParaRPr>
          </a:p>
          <a:p>
            <a:pPr marL="457200" lvl="1" indent="0">
              <a:buNone/>
            </a:pPr>
            <a:r>
              <a:rPr lang="fr-FR" sz="2000" b="0" dirty="0">
                <a:latin typeface="+mj-lt"/>
              </a:rPr>
              <a:t>En début de chaque année, </a:t>
            </a:r>
            <a:r>
              <a:rPr lang="fr-FR" sz="2000" b="0" dirty="0" smtClean="0">
                <a:latin typeface="+mj-lt"/>
              </a:rPr>
              <a:t>le </a:t>
            </a:r>
            <a:r>
              <a:rPr lang="fr-FR" sz="2000" b="0" dirty="0">
                <a:latin typeface="+mj-lt"/>
              </a:rPr>
              <a:t>montant à déclarer à l’administration </a:t>
            </a:r>
            <a:r>
              <a:rPr lang="fr-FR" sz="2000" b="0" dirty="0" smtClean="0">
                <a:latin typeface="+mj-lt"/>
              </a:rPr>
              <a:t>fiscale sera adressé par la caisse d’Assurance Maladie.</a:t>
            </a:r>
            <a:endParaRPr lang="fr-FR" sz="2000" b="0" dirty="0">
              <a:latin typeface="+mj-lt"/>
            </a:endParaRPr>
          </a:p>
          <a:p>
            <a:pPr marL="457200" lvl="1" indent="0">
              <a:buNone/>
            </a:pPr>
            <a:endParaRPr lang="fr-FR" sz="2000" b="0" dirty="0">
              <a:latin typeface="+mj-lt"/>
            </a:endParaRPr>
          </a:p>
          <a:p>
            <a:pPr marL="800100" lvl="1" indent="-342900">
              <a:buFont typeface="Arial" panose="020B0604020202020204" pitchFamily="34" charset="0"/>
              <a:buChar char="•"/>
            </a:pPr>
            <a:r>
              <a:rPr lang="fr-FR" sz="2000" b="0" dirty="0">
                <a:latin typeface="+mj-lt"/>
              </a:rPr>
              <a:t>Depuis le 1</a:t>
            </a:r>
            <a:r>
              <a:rPr lang="fr-FR" sz="2000" b="0" baseline="30000" dirty="0">
                <a:latin typeface="+mj-lt"/>
              </a:rPr>
              <a:t>er</a:t>
            </a:r>
            <a:r>
              <a:rPr lang="fr-FR" sz="2000" b="0" dirty="0">
                <a:latin typeface="+mj-lt"/>
              </a:rPr>
              <a:t> janvier 2019, </a:t>
            </a:r>
            <a:r>
              <a:rPr lang="fr-FR" sz="2000" dirty="0">
                <a:latin typeface="+mj-lt"/>
              </a:rPr>
              <a:t>l’impôt sur le revenu </a:t>
            </a:r>
            <a:r>
              <a:rPr lang="fr-FR" sz="2000" b="0" dirty="0">
                <a:latin typeface="+mj-lt"/>
              </a:rPr>
              <a:t>est prélevé à la source. </a:t>
            </a:r>
          </a:p>
          <a:p>
            <a:pPr marL="457200" lvl="1" indent="0">
              <a:buNone/>
            </a:pPr>
            <a:r>
              <a:rPr lang="fr-FR" sz="2000" b="0" dirty="0" smtClean="0">
                <a:latin typeface="+mj-lt"/>
              </a:rPr>
              <a:t>L’Assurance </a:t>
            </a:r>
            <a:r>
              <a:rPr lang="fr-FR" sz="2000" b="0" dirty="0">
                <a:latin typeface="+mj-lt"/>
              </a:rPr>
              <a:t>Maladie applique directement sur le montant de la pension d’invalidité, le taux de prélèvement communiqué par les impôts. Toute contestation sur ce sujet doit être soumise au service des </a:t>
            </a:r>
            <a:r>
              <a:rPr lang="fr-FR" sz="2000" b="0" dirty="0" smtClean="0">
                <a:latin typeface="+mj-lt"/>
              </a:rPr>
              <a:t>impôts. Sa </a:t>
            </a:r>
            <a:r>
              <a:rPr lang="fr-FR" sz="2000" b="0" dirty="0">
                <a:latin typeface="+mj-lt"/>
              </a:rPr>
              <a:t>mise en place est </a:t>
            </a:r>
            <a:r>
              <a:rPr lang="fr-FR" sz="2000" dirty="0">
                <a:latin typeface="+mj-lt"/>
              </a:rPr>
              <a:t>automatique et obligatoire.</a:t>
            </a:r>
            <a:endParaRPr lang="fr-FR" dirty="0">
              <a:latin typeface="+mj-l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757" y="1751016"/>
            <a:ext cx="264001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26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 xmlns:a16="http://schemas.microsoft.com/office/drawing/2014/main" id="{F54E46D1-A7FA-4EAB-8C53-0F92DF35FE07}"/>
              </a:ext>
            </a:extLst>
          </p:cNvPr>
          <p:cNvSpPr>
            <a:spLocks noGrp="1"/>
          </p:cNvSpPr>
          <p:nvPr>
            <p:ph type="body" sz="quarter" idx="27"/>
          </p:nvPr>
        </p:nvSpPr>
        <p:spPr/>
        <p:txBody>
          <a:bodyPr/>
          <a:lstStyle/>
          <a:p>
            <a:endParaRPr lang="fr-FR" dirty="0"/>
          </a:p>
        </p:txBody>
      </p:sp>
      <p:sp>
        <p:nvSpPr>
          <p:cNvPr id="2" name="Espace réservé du texte 1">
            <a:extLst>
              <a:ext uri="{FF2B5EF4-FFF2-40B4-BE49-F238E27FC236}">
                <a16:creationId xmlns="" xmlns:a16="http://schemas.microsoft.com/office/drawing/2014/main" id="{6A84EA64-0F84-0941-B3B0-25EA8189BB6C}"/>
              </a:ext>
            </a:extLst>
          </p:cNvPr>
          <p:cNvSpPr>
            <a:spLocks noGrp="1"/>
          </p:cNvSpPr>
          <p:nvPr>
            <p:ph type="body" idx="1"/>
          </p:nvPr>
        </p:nvSpPr>
        <p:spPr/>
        <p:txBody>
          <a:bodyPr/>
          <a:lstStyle/>
          <a:p>
            <a:r>
              <a:rPr lang="fr-FR" dirty="0" smtClean="0"/>
              <a:t>04</a:t>
            </a:r>
            <a:endParaRPr lang="fr-FR" dirty="0"/>
          </a:p>
        </p:txBody>
      </p:sp>
      <p:sp>
        <p:nvSpPr>
          <p:cNvPr id="5" name="Espace réservé du texte 4">
            <a:extLst>
              <a:ext uri="{FF2B5EF4-FFF2-40B4-BE49-F238E27FC236}">
                <a16:creationId xmlns="" xmlns:a16="http://schemas.microsoft.com/office/drawing/2014/main" id="{65483834-EFCD-8F42-A0D9-DA01BF0B5530}"/>
              </a:ext>
            </a:extLst>
          </p:cNvPr>
          <p:cNvSpPr>
            <a:spLocks noGrp="1"/>
          </p:cNvSpPr>
          <p:nvPr>
            <p:ph type="body" sz="quarter" idx="3"/>
          </p:nvPr>
        </p:nvSpPr>
        <p:spPr/>
        <p:txBody>
          <a:bodyPr/>
          <a:lstStyle/>
          <a:p>
            <a:r>
              <a:rPr lang="fr-FR" dirty="0" smtClean="0"/>
              <a:t>La pension d’invalidité, jusqu’à quand ? </a:t>
            </a:r>
            <a:endParaRPr lang="fr-FR" dirty="0"/>
          </a:p>
          <a:p>
            <a:endParaRPr lang="fr-FR" dirty="0"/>
          </a:p>
        </p:txBody>
      </p:sp>
      <p:sp>
        <p:nvSpPr>
          <p:cNvPr id="7" name="Espace réservé du texte 6">
            <a:extLst>
              <a:ext uri="{FF2B5EF4-FFF2-40B4-BE49-F238E27FC236}">
                <a16:creationId xmlns="" xmlns:a16="http://schemas.microsoft.com/office/drawing/2014/main" id="{4E772845-5EB4-4D23-AB10-BC566184C8A9}"/>
              </a:ext>
            </a:extLst>
          </p:cNvPr>
          <p:cNvSpPr>
            <a:spLocks noGrp="1"/>
          </p:cNvSpPr>
          <p:nvPr>
            <p:ph type="body" sz="quarter" idx="28"/>
          </p:nvPr>
        </p:nvSpPr>
        <p:spPr/>
        <p:txBody>
          <a:bodyPr/>
          <a:lstStyle/>
          <a:p>
            <a:endParaRPr lang="fr-FR"/>
          </a:p>
        </p:txBody>
      </p:sp>
      <p:sp>
        <p:nvSpPr>
          <p:cNvPr id="3" name="Espace réservé du numéro de diapositive 2">
            <a:extLst>
              <a:ext uri="{FF2B5EF4-FFF2-40B4-BE49-F238E27FC236}">
                <a16:creationId xmlns=""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33</a:t>
            </a:fld>
            <a:endParaRPr lang="fr-FR" dirty="0"/>
          </a:p>
        </p:txBody>
      </p:sp>
    </p:spTree>
    <p:extLst>
      <p:ext uri="{BB962C8B-B14F-4D97-AF65-F5344CB8AC3E}">
        <p14:creationId xmlns:p14="http://schemas.microsoft.com/office/powerpoint/2010/main" val="1789423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0EEB4925-44FA-7844-8B0E-E569E85C9D6F}"/>
              </a:ext>
            </a:extLst>
          </p:cNvPr>
          <p:cNvSpPr>
            <a:spLocks noGrp="1"/>
          </p:cNvSpPr>
          <p:nvPr>
            <p:ph type="body" sz="quarter" idx="13"/>
          </p:nvPr>
        </p:nvSpPr>
        <p:spPr>
          <a:xfrm>
            <a:off x="528815" y="1763754"/>
            <a:ext cx="11145734" cy="4428564"/>
          </a:xfrm>
        </p:spPr>
        <p:txBody>
          <a:bodyPr/>
          <a:lstStyle/>
          <a:p>
            <a:r>
              <a:rPr lang="fr-FR" dirty="0">
                <a:solidFill>
                  <a:srgbClr val="0C419A"/>
                </a:solidFill>
                <a:latin typeface="+mj-lt"/>
              </a:rPr>
              <a:t>La pension d’invalidité est attribuée à </a:t>
            </a:r>
            <a:r>
              <a:rPr lang="fr-FR" b="1" dirty="0">
                <a:solidFill>
                  <a:srgbClr val="0C419A"/>
                </a:solidFill>
                <a:latin typeface="+mj-lt"/>
              </a:rPr>
              <a:t>titre temporaire</a:t>
            </a:r>
            <a:r>
              <a:rPr lang="fr-FR" dirty="0">
                <a:solidFill>
                  <a:srgbClr val="0C419A"/>
                </a:solidFill>
                <a:latin typeface="+mj-lt"/>
              </a:rPr>
              <a:t>. </a:t>
            </a:r>
            <a:r>
              <a:rPr lang="fr-FR" dirty="0" smtClean="0">
                <a:solidFill>
                  <a:srgbClr val="0C419A"/>
                </a:solidFill>
                <a:latin typeface="+mj-lt"/>
              </a:rPr>
              <a:t>Son montant pourra être réactualisé en fonction de la situation de l’assuré (déclaration de ressources et de situations).</a:t>
            </a:r>
          </a:p>
          <a:p>
            <a:r>
              <a:rPr lang="fr-FR" dirty="0" smtClean="0">
                <a:solidFill>
                  <a:srgbClr val="0C419A"/>
                </a:solidFill>
                <a:latin typeface="+mj-lt"/>
              </a:rPr>
              <a:t>La pension pourra donc être révisée, suspendue ou supprimée notamment dans les cas suivants :</a:t>
            </a:r>
            <a:endParaRPr lang="fr-FR" dirty="0">
              <a:solidFill>
                <a:srgbClr val="0C419A"/>
              </a:solidFill>
              <a:latin typeface="+mj-lt"/>
            </a:endParaRPr>
          </a:p>
          <a:p>
            <a:pPr marL="342900" indent="-342900">
              <a:buFont typeface="Arial" panose="020B0604020202020204" pitchFamily="34" charset="0"/>
              <a:buChar char="•"/>
            </a:pPr>
            <a:r>
              <a:rPr lang="fr-FR" dirty="0">
                <a:solidFill>
                  <a:srgbClr val="0C419A"/>
                </a:solidFill>
                <a:latin typeface="+mj-lt"/>
              </a:rPr>
              <a:t> </a:t>
            </a:r>
            <a:r>
              <a:rPr lang="fr-FR" dirty="0" smtClean="0">
                <a:solidFill>
                  <a:srgbClr val="0C419A"/>
                </a:solidFill>
                <a:latin typeface="+mj-lt"/>
              </a:rPr>
              <a:t>Modification </a:t>
            </a:r>
            <a:r>
              <a:rPr lang="fr-FR" dirty="0">
                <a:solidFill>
                  <a:srgbClr val="0C419A"/>
                </a:solidFill>
                <a:latin typeface="+mj-lt"/>
              </a:rPr>
              <a:t>de </a:t>
            </a:r>
            <a:r>
              <a:rPr lang="fr-FR" b="1" dirty="0" smtClean="0">
                <a:solidFill>
                  <a:srgbClr val="0C419A"/>
                </a:solidFill>
                <a:latin typeface="+mj-lt"/>
              </a:rPr>
              <a:t>l’état de santé </a:t>
            </a:r>
            <a:r>
              <a:rPr lang="fr-FR" dirty="0" smtClean="0">
                <a:solidFill>
                  <a:srgbClr val="0C419A"/>
                </a:solidFill>
                <a:latin typeface="+mj-lt"/>
              </a:rPr>
              <a:t>: </a:t>
            </a:r>
            <a:r>
              <a:rPr lang="fr-FR" dirty="0">
                <a:solidFill>
                  <a:srgbClr val="0C419A"/>
                </a:solidFill>
                <a:latin typeface="+mj-lt"/>
              </a:rPr>
              <a:t>Si </a:t>
            </a:r>
            <a:r>
              <a:rPr lang="fr-FR" dirty="0" smtClean="0">
                <a:solidFill>
                  <a:srgbClr val="0C419A"/>
                </a:solidFill>
                <a:latin typeface="+mj-lt"/>
              </a:rPr>
              <a:t>celui-ci s’aggrave</a:t>
            </a:r>
            <a:r>
              <a:rPr lang="fr-FR" dirty="0">
                <a:solidFill>
                  <a:srgbClr val="0C419A"/>
                </a:solidFill>
                <a:latin typeface="+mj-lt"/>
              </a:rPr>
              <a:t>, cela pourra </a:t>
            </a:r>
            <a:r>
              <a:rPr lang="fr-FR" dirty="0" smtClean="0">
                <a:solidFill>
                  <a:srgbClr val="0C419A"/>
                </a:solidFill>
                <a:latin typeface="+mj-lt"/>
              </a:rPr>
              <a:t>entraîner </a:t>
            </a:r>
            <a:r>
              <a:rPr lang="fr-FR" dirty="0">
                <a:solidFill>
                  <a:srgbClr val="0C419A"/>
                </a:solidFill>
                <a:latin typeface="+mj-lt"/>
              </a:rPr>
              <a:t>un changement de catégorie et une augmentation de </a:t>
            </a:r>
            <a:r>
              <a:rPr lang="fr-FR" dirty="0" smtClean="0">
                <a:solidFill>
                  <a:srgbClr val="0C419A"/>
                </a:solidFill>
                <a:latin typeface="+mj-lt"/>
              </a:rPr>
              <a:t>la </a:t>
            </a:r>
            <a:r>
              <a:rPr lang="fr-FR" dirty="0">
                <a:solidFill>
                  <a:srgbClr val="0C419A"/>
                </a:solidFill>
                <a:latin typeface="+mj-lt"/>
              </a:rPr>
              <a:t>pension. A contrario, si </a:t>
            </a:r>
            <a:r>
              <a:rPr lang="fr-FR" dirty="0" smtClean="0">
                <a:solidFill>
                  <a:srgbClr val="0C419A"/>
                </a:solidFill>
                <a:latin typeface="+mj-lt"/>
              </a:rPr>
              <a:t>l’état </a:t>
            </a:r>
            <a:r>
              <a:rPr lang="fr-FR" dirty="0">
                <a:solidFill>
                  <a:srgbClr val="0C419A"/>
                </a:solidFill>
                <a:latin typeface="+mj-lt"/>
              </a:rPr>
              <a:t>de santé s’améliore, le montant de la pension sera diminué si le contrôle Médical décide d’un déclassement.</a:t>
            </a:r>
          </a:p>
          <a:p>
            <a:endParaRPr lang="fr-FR" dirty="0"/>
          </a:p>
        </p:txBody>
      </p:sp>
      <p:sp>
        <p:nvSpPr>
          <p:cNvPr id="2" name="Espace réservé du numéro de diapositive 1">
            <a:extLst>
              <a:ext uri="{FF2B5EF4-FFF2-40B4-BE49-F238E27FC236}">
                <a16:creationId xmlns="" xmlns:a16="http://schemas.microsoft.com/office/drawing/2014/main" id="{AF3D4A5A-7655-D144-8FCA-670E819FA4E7}"/>
              </a:ext>
            </a:extLst>
          </p:cNvPr>
          <p:cNvSpPr>
            <a:spLocks noGrp="1"/>
          </p:cNvSpPr>
          <p:nvPr>
            <p:ph type="sldNum" sz="quarter" idx="15"/>
          </p:nvPr>
        </p:nvSpPr>
        <p:spPr/>
        <p:txBody>
          <a:bodyPr/>
          <a:lstStyle/>
          <a:p>
            <a:fld id="{975A587B-5814-4D9B-9598-FE9CB954CB01}" type="slidenum">
              <a:rPr lang="fr-FR" smtClean="0"/>
              <a:pPr/>
              <a:t>34</a:t>
            </a:fld>
            <a:endParaRPr lang="fr-FR" dirty="0"/>
          </a:p>
        </p:txBody>
      </p:sp>
      <p:sp>
        <p:nvSpPr>
          <p:cNvPr id="5" name="Titre 4">
            <a:extLst>
              <a:ext uri="{FF2B5EF4-FFF2-40B4-BE49-F238E27FC236}">
                <a16:creationId xmlns="" xmlns:a16="http://schemas.microsoft.com/office/drawing/2014/main" id="{AA05C0D2-F044-0A40-AC39-EE9B4B34C007}"/>
              </a:ext>
            </a:extLst>
          </p:cNvPr>
          <p:cNvSpPr>
            <a:spLocks noGrp="1"/>
          </p:cNvSpPr>
          <p:nvPr>
            <p:ph type="title"/>
          </p:nvPr>
        </p:nvSpPr>
        <p:spPr/>
        <p:txBody>
          <a:bodyPr/>
          <a:lstStyle/>
          <a:p>
            <a:r>
              <a:rPr lang="fr-FR" dirty="0" smtClean="0"/>
              <a:t>Les modifications qui auront un impact sur la pension</a:t>
            </a:r>
            <a:endParaRPr lang="fr-FR" dirty="0"/>
          </a:p>
        </p:txBody>
      </p:sp>
    </p:spTree>
    <p:extLst>
      <p:ext uri="{BB962C8B-B14F-4D97-AF65-F5344CB8AC3E}">
        <p14:creationId xmlns:p14="http://schemas.microsoft.com/office/powerpoint/2010/main" val="3949969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0EEB4925-44FA-7844-8B0E-E569E85C9D6F}"/>
              </a:ext>
            </a:extLst>
          </p:cNvPr>
          <p:cNvSpPr>
            <a:spLocks noGrp="1"/>
          </p:cNvSpPr>
          <p:nvPr>
            <p:ph type="body" sz="quarter" idx="13"/>
          </p:nvPr>
        </p:nvSpPr>
        <p:spPr>
          <a:xfrm>
            <a:off x="518183" y="1689327"/>
            <a:ext cx="11177631" cy="4428564"/>
          </a:xfrm>
        </p:spPr>
        <p:txBody>
          <a:bodyPr/>
          <a:lstStyle/>
          <a:p>
            <a:pPr marL="342900" lvl="0" indent="-342900">
              <a:buClr>
                <a:srgbClr val="007FAD"/>
              </a:buClr>
              <a:buFont typeface="Arial" panose="020B0604020202020204" pitchFamily="34" charset="0"/>
              <a:buChar char="•"/>
            </a:pPr>
            <a:r>
              <a:rPr lang="fr-FR" sz="2000" b="1" dirty="0">
                <a:solidFill>
                  <a:srgbClr val="0C419A"/>
                </a:solidFill>
                <a:latin typeface="+mj-lt"/>
              </a:rPr>
              <a:t>Reprise totale ou partielle d’une activité professionnelle </a:t>
            </a:r>
            <a:r>
              <a:rPr lang="fr-FR" sz="2000" dirty="0" smtClean="0">
                <a:solidFill>
                  <a:srgbClr val="0C419A"/>
                </a:solidFill>
                <a:latin typeface="+mj-lt"/>
              </a:rPr>
              <a:t>: le versement de la pension d’invalidité peut être suspendu si le cumul de la pension d’invalidité et des autres revenus dépasse le </a:t>
            </a:r>
            <a:r>
              <a:rPr lang="fr-FR" sz="2000" b="1" dirty="0" smtClean="0">
                <a:solidFill>
                  <a:srgbClr val="0C419A"/>
                </a:solidFill>
                <a:latin typeface="+mj-lt"/>
              </a:rPr>
              <a:t>S</a:t>
            </a:r>
            <a:r>
              <a:rPr lang="fr-FR" sz="2000" dirty="0" smtClean="0">
                <a:solidFill>
                  <a:srgbClr val="0C419A"/>
                </a:solidFill>
                <a:latin typeface="+mj-lt"/>
              </a:rPr>
              <a:t>alaire </a:t>
            </a:r>
            <a:r>
              <a:rPr lang="fr-FR" sz="2000" b="1" dirty="0" smtClean="0">
                <a:solidFill>
                  <a:srgbClr val="0C419A"/>
                </a:solidFill>
                <a:latin typeface="+mj-lt"/>
              </a:rPr>
              <a:t>T</a:t>
            </a:r>
            <a:r>
              <a:rPr lang="fr-FR" sz="2000" dirty="0" smtClean="0">
                <a:solidFill>
                  <a:srgbClr val="0C419A"/>
                </a:solidFill>
                <a:latin typeface="+mj-lt"/>
              </a:rPr>
              <a:t>rimestriel </a:t>
            </a:r>
            <a:r>
              <a:rPr lang="fr-FR" sz="2000" b="1" dirty="0" smtClean="0">
                <a:solidFill>
                  <a:srgbClr val="0C419A"/>
                </a:solidFill>
                <a:latin typeface="+mj-lt"/>
              </a:rPr>
              <a:t>M</a:t>
            </a:r>
            <a:r>
              <a:rPr lang="fr-FR" sz="2000" dirty="0" smtClean="0">
                <a:solidFill>
                  <a:srgbClr val="0C419A"/>
                </a:solidFill>
                <a:latin typeface="+mj-lt"/>
              </a:rPr>
              <a:t>oyen de</a:t>
            </a:r>
            <a:r>
              <a:rPr lang="fr-FR" sz="2000" i="1" dirty="0" smtClean="0">
                <a:solidFill>
                  <a:srgbClr val="0C419A"/>
                </a:solidFill>
                <a:latin typeface="+mj-lt"/>
              </a:rPr>
              <a:t> </a:t>
            </a:r>
            <a:r>
              <a:rPr lang="fr-FR" sz="2000" b="1" dirty="0" smtClean="0">
                <a:solidFill>
                  <a:srgbClr val="0C419A"/>
                </a:solidFill>
                <a:latin typeface="+mj-lt"/>
              </a:rPr>
              <a:t>C</a:t>
            </a:r>
            <a:r>
              <a:rPr lang="fr-FR" sz="2000" dirty="0" smtClean="0">
                <a:solidFill>
                  <a:srgbClr val="0C419A"/>
                </a:solidFill>
                <a:latin typeface="+mj-lt"/>
              </a:rPr>
              <a:t>omparaison durant deux trimestres consécutifs. </a:t>
            </a:r>
          </a:p>
          <a:p>
            <a:pPr lvl="0">
              <a:buClr>
                <a:srgbClr val="007FAD"/>
              </a:buClr>
            </a:pPr>
            <a:r>
              <a:rPr lang="fr-FR" sz="2000" dirty="0" smtClean="0">
                <a:solidFill>
                  <a:srgbClr val="0C419A"/>
                </a:solidFill>
                <a:latin typeface="+mj-lt"/>
              </a:rPr>
              <a:t>Le </a:t>
            </a:r>
            <a:r>
              <a:rPr lang="fr-FR" sz="2000" b="1" dirty="0" smtClean="0">
                <a:solidFill>
                  <a:srgbClr val="0C419A"/>
                </a:solidFill>
                <a:latin typeface="+mj-lt"/>
              </a:rPr>
              <a:t>STMC</a:t>
            </a:r>
            <a:r>
              <a:rPr lang="fr-FR" sz="2000" dirty="0" smtClean="0">
                <a:solidFill>
                  <a:srgbClr val="0C419A"/>
                </a:solidFill>
                <a:latin typeface="+mj-lt"/>
              </a:rPr>
              <a:t> est calculé à partir des salaires perçus par l’assuré durant l’année civile précédant sa mise en invalidité ou l’arrêt de travail précédant sa mise en invalidité. Il est calculé à l’aide du relevé de carrière ou sur présentation des bulletins de salaire et est automatiquement revalorisé chaque année.</a:t>
            </a:r>
          </a:p>
          <a:p>
            <a:pPr lvl="0">
              <a:buClr>
                <a:srgbClr val="007FAD"/>
              </a:buClr>
            </a:pPr>
            <a:r>
              <a:rPr lang="fr-FR" sz="2000" dirty="0" smtClean="0">
                <a:solidFill>
                  <a:schemeClr val="tx1"/>
                </a:solidFill>
                <a:latin typeface="+mj-lt"/>
              </a:rPr>
              <a:t>L’assuré ne peut donc pas percevoir de ressources supérieures au STMC en cumulant la pension d’invalidité et d’autres revenus. Si ce cumul dépasse le montant du STMC durant 2 trimestres consécutifs, le montant du versement des pensions d’invalidité suivantes est réduit voir suspendu.</a:t>
            </a:r>
          </a:p>
          <a:p>
            <a:pPr lvl="0">
              <a:buClr>
                <a:srgbClr val="007FAD"/>
              </a:buClr>
            </a:pPr>
            <a:r>
              <a:rPr lang="fr-FR" sz="1400" dirty="0">
                <a:solidFill>
                  <a:srgbClr val="0C419A"/>
                </a:solidFill>
                <a:latin typeface="+mj-lt"/>
              </a:rPr>
              <a:t>	</a:t>
            </a:r>
          </a:p>
          <a:p>
            <a:pPr lvl="2">
              <a:buClr>
                <a:srgbClr val="007FAD"/>
              </a:buClr>
            </a:pPr>
            <a:endParaRPr lang="fr-FR" sz="1800" dirty="0" smtClean="0">
              <a:solidFill>
                <a:srgbClr val="007FAD"/>
              </a:solidFill>
              <a:latin typeface="Century Gothic" panose="020B0502020202020204" pitchFamily="34" charset="0"/>
            </a:endParaRPr>
          </a:p>
        </p:txBody>
      </p:sp>
      <p:sp>
        <p:nvSpPr>
          <p:cNvPr id="2" name="Espace réservé du numéro de diapositive 1">
            <a:extLst>
              <a:ext uri="{FF2B5EF4-FFF2-40B4-BE49-F238E27FC236}">
                <a16:creationId xmlns="" xmlns:a16="http://schemas.microsoft.com/office/drawing/2014/main" id="{AF3D4A5A-7655-D144-8FCA-670E819FA4E7}"/>
              </a:ext>
            </a:extLst>
          </p:cNvPr>
          <p:cNvSpPr>
            <a:spLocks noGrp="1"/>
          </p:cNvSpPr>
          <p:nvPr>
            <p:ph type="sldNum" sz="quarter" idx="15"/>
          </p:nvPr>
        </p:nvSpPr>
        <p:spPr/>
        <p:txBody>
          <a:bodyPr/>
          <a:lstStyle/>
          <a:p>
            <a:fld id="{975A587B-5814-4D9B-9598-FE9CB954CB01}" type="slidenum">
              <a:rPr lang="fr-FR" smtClean="0">
                <a:solidFill>
                  <a:srgbClr val="0C419A"/>
                </a:solidFill>
              </a:rPr>
              <a:pPr/>
              <a:t>35</a:t>
            </a:fld>
            <a:endParaRPr lang="fr-FR" dirty="0">
              <a:solidFill>
                <a:srgbClr val="0C419A"/>
              </a:solidFill>
            </a:endParaRPr>
          </a:p>
        </p:txBody>
      </p:sp>
      <p:sp>
        <p:nvSpPr>
          <p:cNvPr id="5" name="Titre 4">
            <a:extLst>
              <a:ext uri="{FF2B5EF4-FFF2-40B4-BE49-F238E27FC236}">
                <a16:creationId xmlns="" xmlns:a16="http://schemas.microsoft.com/office/drawing/2014/main" id="{AA05C0D2-F044-0A40-AC39-EE9B4B34C007}"/>
              </a:ext>
            </a:extLst>
          </p:cNvPr>
          <p:cNvSpPr>
            <a:spLocks noGrp="1"/>
          </p:cNvSpPr>
          <p:nvPr>
            <p:ph type="title"/>
          </p:nvPr>
        </p:nvSpPr>
        <p:spPr/>
        <p:txBody>
          <a:bodyPr>
            <a:normAutofit/>
          </a:bodyPr>
          <a:lstStyle/>
          <a:p>
            <a:r>
              <a:rPr lang="fr-FR" sz="2400" dirty="0" smtClean="0"/>
              <a:t>Les modifications qui auront un impact sur La pension</a:t>
            </a:r>
            <a:endParaRPr lang="fr-FR" sz="2400" dirty="0"/>
          </a:p>
        </p:txBody>
      </p:sp>
    </p:spTree>
    <p:extLst>
      <p:ext uri="{BB962C8B-B14F-4D97-AF65-F5344CB8AC3E}">
        <p14:creationId xmlns:p14="http://schemas.microsoft.com/office/powerpoint/2010/main" val="2660244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0EEB4925-44FA-7844-8B0E-E569E85C9D6F}"/>
              </a:ext>
            </a:extLst>
          </p:cNvPr>
          <p:cNvSpPr>
            <a:spLocks noGrp="1"/>
          </p:cNvSpPr>
          <p:nvPr>
            <p:ph type="body" sz="quarter" idx="13"/>
          </p:nvPr>
        </p:nvSpPr>
        <p:spPr>
          <a:xfrm>
            <a:off x="518183" y="1689327"/>
            <a:ext cx="11177631" cy="4428564"/>
          </a:xfrm>
        </p:spPr>
        <p:txBody>
          <a:bodyPr/>
          <a:lstStyle/>
          <a:p>
            <a:pPr lvl="0">
              <a:buClr>
                <a:srgbClr val="007FAD"/>
              </a:buClr>
            </a:pPr>
            <a:r>
              <a:rPr lang="fr-FR" dirty="0" smtClean="0">
                <a:solidFill>
                  <a:srgbClr val="0C419A"/>
                </a:solidFill>
                <a:latin typeface="+mj-lt"/>
              </a:rPr>
              <a:t>Pension non réduite suite à deux trimestres sans dépassements :</a:t>
            </a:r>
            <a:endParaRPr lang="fr-FR" dirty="0">
              <a:solidFill>
                <a:srgbClr val="0C419A"/>
              </a:solidFill>
              <a:latin typeface="+mj-lt"/>
            </a:endParaRPr>
          </a:p>
        </p:txBody>
      </p:sp>
      <p:sp>
        <p:nvSpPr>
          <p:cNvPr id="2" name="Espace réservé du numéro de diapositive 1">
            <a:extLst>
              <a:ext uri="{FF2B5EF4-FFF2-40B4-BE49-F238E27FC236}">
                <a16:creationId xmlns="" xmlns:a16="http://schemas.microsoft.com/office/drawing/2014/main" id="{AF3D4A5A-7655-D144-8FCA-670E819FA4E7}"/>
              </a:ext>
            </a:extLst>
          </p:cNvPr>
          <p:cNvSpPr>
            <a:spLocks noGrp="1"/>
          </p:cNvSpPr>
          <p:nvPr>
            <p:ph type="sldNum" sz="quarter" idx="15"/>
          </p:nvPr>
        </p:nvSpPr>
        <p:spPr/>
        <p:txBody>
          <a:bodyPr/>
          <a:lstStyle/>
          <a:p>
            <a:fld id="{975A587B-5814-4D9B-9598-FE9CB954CB01}" type="slidenum">
              <a:rPr lang="fr-FR" smtClean="0">
                <a:solidFill>
                  <a:srgbClr val="0C419A"/>
                </a:solidFill>
              </a:rPr>
              <a:pPr/>
              <a:t>36</a:t>
            </a:fld>
            <a:endParaRPr lang="fr-FR" dirty="0">
              <a:solidFill>
                <a:srgbClr val="0C419A"/>
              </a:solidFill>
            </a:endParaRPr>
          </a:p>
        </p:txBody>
      </p:sp>
      <p:sp>
        <p:nvSpPr>
          <p:cNvPr id="5" name="Titre 4">
            <a:extLst>
              <a:ext uri="{FF2B5EF4-FFF2-40B4-BE49-F238E27FC236}">
                <a16:creationId xmlns="" xmlns:a16="http://schemas.microsoft.com/office/drawing/2014/main" id="{AA05C0D2-F044-0A40-AC39-EE9B4B34C007}"/>
              </a:ext>
            </a:extLst>
          </p:cNvPr>
          <p:cNvSpPr>
            <a:spLocks noGrp="1"/>
          </p:cNvSpPr>
          <p:nvPr>
            <p:ph type="title"/>
          </p:nvPr>
        </p:nvSpPr>
        <p:spPr/>
        <p:txBody>
          <a:bodyPr>
            <a:normAutofit/>
          </a:bodyPr>
          <a:lstStyle/>
          <a:p>
            <a:r>
              <a:rPr lang="fr-FR" sz="2400" dirty="0" smtClean="0"/>
              <a:t>Les modifications qui auront un impact sur La pension</a:t>
            </a:r>
            <a:endParaRPr lang="fr-FR" sz="2400" dirty="0"/>
          </a:p>
        </p:txBody>
      </p:sp>
      <p:graphicFrame>
        <p:nvGraphicFramePr>
          <p:cNvPr id="3" name="Tableau 2"/>
          <p:cNvGraphicFramePr>
            <a:graphicFrameLocks noGrp="1"/>
          </p:cNvGraphicFramePr>
          <p:nvPr>
            <p:extLst>
              <p:ext uri="{D42A27DB-BD31-4B8C-83A1-F6EECF244321}">
                <p14:modId xmlns:p14="http://schemas.microsoft.com/office/powerpoint/2010/main" val="2155379731"/>
              </p:ext>
            </p:extLst>
          </p:nvPr>
        </p:nvGraphicFramePr>
        <p:xfrm>
          <a:off x="1591062" y="2287030"/>
          <a:ext cx="8128000" cy="2834640"/>
        </p:xfrm>
        <a:graphic>
          <a:graphicData uri="http://schemas.openxmlformats.org/drawingml/2006/table">
            <a:tbl>
              <a:tblPr firstRow="1" bandRow="1">
                <a:tableStyleId>{073A0DAA-6AF3-43AB-8588-CEC1D06C72B9}</a:tableStyleId>
              </a:tblPr>
              <a:tblGrid>
                <a:gridCol w="2032000"/>
                <a:gridCol w="2032000"/>
                <a:gridCol w="2032000"/>
                <a:gridCol w="2032000"/>
              </a:tblGrid>
              <a:tr h="370840">
                <a:tc>
                  <a:txBody>
                    <a:bodyPr/>
                    <a:lstStyle/>
                    <a:p>
                      <a:r>
                        <a:rPr lang="fr-FR" dirty="0" smtClean="0">
                          <a:solidFill>
                            <a:schemeClr val="tx1">
                              <a:lumMod val="75000"/>
                            </a:schemeClr>
                          </a:solidFill>
                        </a:rPr>
                        <a:t>Ex 1  : PI théorique 500 € et</a:t>
                      </a:r>
                      <a:r>
                        <a:rPr lang="fr-FR" baseline="0" dirty="0" smtClean="0">
                          <a:solidFill>
                            <a:schemeClr val="tx1">
                              <a:lumMod val="75000"/>
                            </a:schemeClr>
                          </a:solidFill>
                        </a:rPr>
                        <a:t> </a:t>
                      </a:r>
                      <a:r>
                        <a:rPr lang="fr-FR" dirty="0" smtClean="0">
                          <a:solidFill>
                            <a:schemeClr val="tx1">
                              <a:lumMod val="75000"/>
                            </a:schemeClr>
                          </a:solidFill>
                        </a:rPr>
                        <a:t>STMC 5400 € </a:t>
                      </a:r>
                      <a:endParaRPr lang="fr-FR" dirty="0">
                        <a:solidFill>
                          <a:schemeClr val="tx1">
                            <a:lumMod val="75000"/>
                          </a:schemeClr>
                        </a:solidFill>
                      </a:endParaRPr>
                    </a:p>
                  </a:txBody>
                  <a:tcPr>
                    <a:solidFill>
                      <a:schemeClr val="bg1"/>
                    </a:solidFill>
                  </a:tcPr>
                </a:tc>
                <a:tc>
                  <a:txBody>
                    <a:bodyPr/>
                    <a:lstStyle/>
                    <a:p>
                      <a:r>
                        <a:rPr lang="fr-FR" dirty="0" smtClean="0"/>
                        <a:t>Juin-juillet-août</a:t>
                      </a:r>
                      <a:r>
                        <a:rPr lang="fr-FR" baseline="0" dirty="0" smtClean="0"/>
                        <a:t> </a:t>
                      </a:r>
                      <a:r>
                        <a:rPr lang="fr-FR" baseline="0" dirty="0" smtClean="0"/>
                        <a:t>2021</a:t>
                      </a:r>
                      <a:endParaRPr lang="fr-FR" baseline="0" dirty="0" smtClean="0"/>
                    </a:p>
                    <a:p>
                      <a:endParaRPr lang="fr-FR" dirty="0"/>
                    </a:p>
                  </a:txBody>
                  <a:tcPr/>
                </a:tc>
                <a:tc>
                  <a:txBody>
                    <a:bodyPr/>
                    <a:lstStyle/>
                    <a:p>
                      <a:r>
                        <a:rPr lang="fr-FR" dirty="0" smtClean="0"/>
                        <a:t>Sept-</a:t>
                      </a:r>
                      <a:r>
                        <a:rPr lang="fr-FR" dirty="0" err="1" smtClean="0"/>
                        <a:t>oct</a:t>
                      </a:r>
                      <a:r>
                        <a:rPr lang="fr-FR" dirty="0" smtClean="0"/>
                        <a:t>-</a:t>
                      </a:r>
                      <a:r>
                        <a:rPr lang="fr-FR" dirty="0" err="1" smtClean="0"/>
                        <a:t>nov</a:t>
                      </a:r>
                      <a:r>
                        <a:rPr lang="fr-FR" dirty="0" smtClean="0"/>
                        <a:t> </a:t>
                      </a:r>
                      <a:r>
                        <a:rPr lang="fr-FR" dirty="0" smtClean="0"/>
                        <a:t>2021</a:t>
                      </a:r>
                      <a:endParaRPr lang="fr-FR" dirty="0"/>
                    </a:p>
                  </a:txBody>
                  <a:tcPr/>
                </a:tc>
                <a:tc>
                  <a:txBody>
                    <a:bodyPr/>
                    <a:lstStyle/>
                    <a:p>
                      <a:r>
                        <a:rPr lang="fr-FR" dirty="0" smtClean="0"/>
                        <a:t>Mensualité</a:t>
                      </a:r>
                      <a:r>
                        <a:rPr lang="fr-FR" baseline="0" dirty="0" smtClean="0"/>
                        <a:t> </a:t>
                      </a:r>
                      <a:r>
                        <a:rPr lang="fr-FR" baseline="0" dirty="0" err="1" smtClean="0"/>
                        <a:t>dec</a:t>
                      </a:r>
                      <a:r>
                        <a:rPr lang="fr-FR" baseline="0" dirty="0" smtClean="0"/>
                        <a:t> 2021 </a:t>
                      </a:r>
                      <a:endParaRPr lang="fr-FR" dirty="0"/>
                    </a:p>
                  </a:txBody>
                  <a:tcPr/>
                </a:tc>
              </a:tr>
              <a:tr h="370840">
                <a:tc>
                  <a:txBody>
                    <a:bodyPr/>
                    <a:lstStyle/>
                    <a:p>
                      <a:r>
                        <a:rPr lang="fr-FR" dirty="0" smtClean="0"/>
                        <a:t>Montant PI théorique</a:t>
                      </a:r>
                      <a:r>
                        <a:rPr lang="fr-FR" baseline="0" dirty="0" smtClean="0"/>
                        <a:t> </a:t>
                      </a:r>
                      <a:endParaRPr lang="fr-FR" dirty="0"/>
                    </a:p>
                  </a:txBody>
                  <a:tcPr/>
                </a:tc>
                <a:tc>
                  <a:txBody>
                    <a:bodyPr/>
                    <a:lstStyle/>
                    <a:p>
                      <a:r>
                        <a:rPr lang="fr-FR" dirty="0" smtClean="0"/>
                        <a:t>1500 € </a:t>
                      </a:r>
                      <a:endParaRPr lang="fr-FR" dirty="0"/>
                    </a:p>
                  </a:txBody>
                  <a:tcPr/>
                </a:tc>
                <a:tc>
                  <a:txBody>
                    <a:bodyPr/>
                    <a:lstStyle/>
                    <a:p>
                      <a:r>
                        <a:rPr lang="fr-FR" dirty="0" smtClean="0"/>
                        <a:t>1500</a:t>
                      </a:r>
                      <a:r>
                        <a:rPr lang="fr-FR" baseline="0" dirty="0" smtClean="0"/>
                        <a:t> € </a:t>
                      </a:r>
                      <a:endParaRPr lang="fr-FR" dirty="0"/>
                    </a:p>
                  </a:txBody>
                  <a:tcPr/>
                </a:tc>
                <a:tc rowSpan="3">
                  <a:txBody>
                    <a:bodyPr/>
                    <a:lstStyle/>
                    <a:p>
                      <a:pPr algn="ctr"/>
                      <a:r>
                        <a:rPr lang="fr-FR" dirty="0" smtClean="0"/>
                        <a:t>500 €  : Pas de dépassement de ressources sur les</a:t>
                      </a:r>
                      <a:r>
                        <a:rPr lang="fr-FR" baseline="0" dirty="0" smtClean="0"/>
                        <a:t> 2 trimestres qui précèdent le paiement </a:t>
                      </a:r>
                      <a:endParaRPr lang="fr-FR" dirty="0"/>
                    </a:p>
                  </a:txBody>
                  <a:tcPr/>
                </a:tc>
              </a:tr>
              <a:tr h="370840">
                <a:tc>
                  <a:txBody>
                    <a:bodyPr/>
                    <a:lstStyle/>
                    <a:p>
                      <a:r>
                        <a:rPr lang="fr-FR" dirty="0" smtClean="0"/>
                        <a:t>Montant des ressources </a:t>
                      </a:r>
                      <a:endParaRPr lang="fr-FR" dirty="0"/>
                    </a:p>
                  </a:txBody>
                  <a:tcPr/>
                </a:tc>
                <a:tc>
                  <a:txBody>
                    <a:bodyPr/>
                    <a:lstStyle/>
                    <a:p>
                      <a:r>
                        <a:rPr lang="fr-FR" dirty="0" smtClean="0"/>
                        <a:t>3600 €</a:t>
                      </a:r>
                    </a:p>
                    <a:p>
                      <a:endParaRPr lang="fr-FR" dirty="0"/>
                    </a:p>
                  </a:txBody>
                  <a:tcPr/>
                </a:tc>
                <a:tc>
                  <a:txBody>
                    <a:bodyPr/>
                    <a:lstStyle/>
                    <a:p>
                      <a:r>
                        <a:rPr lang="fr-FR" dirty="0" smtClean="0"/>
                        <a:t>2700 €</a:t>
                      </a:r>
                      <a:endParaRPr lang="fr-FR" dirty="0"/>
                    </a:p>
                  </a:txBody>
                  <a:tcPr/>
                </a:tc>
                <a:tc vMerge="1">
                  <a:txBody>
                    <a:bodyPr/>
                    <a:lstStyle/>
                    <a:p>
                      <a:endParaRPr lang="fr-FR" dirty="0"/>
                    </a:p>
                  </a:txBody>
                  <a:tcPr/>
                </a:tc>
              </a:tr>
              <a:tr h="370840">
                <a:tc>
                  <a:txBody>
                    <a:bodyPr/>
                    <a:lstStyle/>
                    <a:p>
                      <a:r>
                        <a:rPr lang="fr-FR" dirty="0" smtClean="0"/>
                        <a:t>Cumul des ressources </a:t>
                      </a:r>
                      <a:endParaRPr lang="fr-FR" dirty="0"/>
                    </a:p>
                  </a:txBody>
                  <a:tcPr/>
                </a:tc>
                <a:tc>
                  <a:txBody>
                    <a:bodyPr/>
                    <a:lstStyle/>
                    <a:p>
                      <a:r>
                        <a:rPr lang="fr-FR" dirty="0" smtClean="0"/>
                        <a:t>5100 €</a:t>
                      </a:r>
                      <a:endParaRPr lang="fr-FR" dirty="0"/>
                    </a:p>
                  </a:txBody>
                  <a:tcPr/>
                </a:tc>
                <a:tc>
                  <a:txBody>
                    <a:bodyPr/>
                    <a:lstStyle/>
                    <a:p>
                      <a:r>
                        <a:rPr lang="fr-FR" dirty="0" smtClean="0"/>
                        <a:t>4200 € </a:t>
                      </a:r>
                      <a:endParaRPr lang="fr-FR" dirty="0"/>
                    </a:p>
                  </a:txBody>
                  <a:tcPr/>
                </a:tc>
                <a:tc vMerge="1">
                  <a:txBody>
                    <a:bodyPr/>
                    <a:lstStyle/>
                    <a:p>
                      <a:endParaRPr lang="fr-FR" dirty="0"/>
                    </a:p>
                  </a:txBody>
                  <a:tcPr/>
                </a:tc>
              </a:tr>
            </a:tbl>
          </a:graphicData>
        </a:graphic>
      </p:graphicFrame>
    </p:spTree>
    <p:extLst>
      <p:ext uri="{BB962C8B-B14F-4D97-AF65-F5344CB8AC3E}">
        <p14:creationId xmlns:p14="http://schemas.microsoft.com/office/powerpoint/2010/main" val="32907790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0EEB4925-44FA-7844-8B0E-E569E85C9D6F}"/>
              </a:ext>
            </a:extLst>
          </p:cNvPr>
          <p:cNvSpPr>
            <a:spLocks noGrp="1"/>
          </p:cNvSpPr>
          <p:nvPr>
            <p:ph type="body" sz="quarter" idx="13"/>
          </p:nvPr>
        </p:nvSpPr>
        <p:spPr>
          <a:xfrm>
            <a:off x="507550" y="1699959"/>
            <a:ext cx="11188264" cy="4428564"/>
          </a:xfrm>
        </p:spPr>
        <p:txBody>
          <a:bodyPr/>
          <a:lstStyle/>
          <a:p>
            <a:pPr lvl="2">
              <a:buClr>
                <a:srgbClr val="007FAD"/>
              </a:buClr>
            </a:pPr>
            <a:r>
              <a:rPr lang="fr-FR" sz="2200" dirty="0" smtClean="0">
                <a:solidFill>
                  <a:srgbClr val="0C419A"/>
                </a:solidFill>
                <a:latin typeface="+mj-lt"/>
              </a:rPr>
              <a:t>Pension réduite suite à deux dépassements consécutifs :</a:t>
            </a:r>
          </a:p>
        </p:txBody>
      </p:sp>
      <p:sp>
        <p:nvSpPr>
          <p:cNvPr id="2" name="Espace réservé du numéro de diapositive 1">
            <a:extLst>
              <a:ext uri="{FF2B5EF4-FFF2-40B4-BE49-F238E27FC236}">
                <a16:creationId xmlns="" xmlns:a16="http://schemas.microsoft.com/office/drawing/2014/main" id="{AF3D4A5A-7655-D144-8FCA-670E819FA4E7}"/>
              </a:ext>
            </a:extLst>
          </p:cNvPr>
          <p:cNvSpPr>
            <a:spLocks noGrp="1"/>
          </p:cNvSpPr>
          <p:nvPr>
            <p:ph type="sldNum" sz="quarter" idx="15"/>
          </p:nvPr>
        </p:nvSpPr>
        <p:spPr/>
        <p:txBody>
          <a:bodyPr/>
          <a:lstStyle/>
          <a:p>
            <a:fld id="{975A587B-5814-4D9B-9598-FE9CB954CB01}" type="slidenum">
              <a:rPr lang="fr-FR" smtClean="0">
                <a:solidFill>
                  <a:srgbClr val="0C419A"/>
                </a:solidFill>
              </a:rPr>
              <a:pPr/>
              <a:t>37</a:t>
            </a:fld>
            <a:endParaRPr lang="fr-FR" dirty="0">
              <a:solidFill>
                <a:srgbClr val="0C419A"/>
              </a:solidFill>
            </a:endParaRPr>
          </a:p>
        </p:txBody>
      </p:sp>
      <p:sp>
        <p:nvSpPr>
          <p:cNvPr id="5" name="Titre 4">
            <a:extLst>
              <a:ext uri="{FF2B5EF4-FFF2-40B4-BE49-F238E27FC236}">
                <a16:creationId xmlns="" xmlns:a16="http://schemas.microsoft.com/office/drawing/2014/main" id="{AA05C0D2-F044-0A40-AC39-EE9B4B34C007}"/>
              </a:ext>
            </a:extLst>
          </p:cNvPr>
          <p:cNvSpPr>
            <a:spLocks noGrp="1"/>
          </p:cNvSpPr>
          <p:nvPr>
            <p:ph type="title"/>
          </p:nvPr>
        </p:nvSpPr>
        <p:spPr/>
        <p:txBody>
          <a:bodyPr/>
          <a:lstStyle/>
          <a:p>
            <a:r>
              <a:rPr lang="fr-FR" dirty="0" smtClean="0"/>
              <a:t>Les modifications qui auront un impact sur La pension </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508081100"/>
              </p:ext>
            </p:extLst>
          </p:nvPr>
        </p:nvGraphicFramePr>
        <p:xfrm>
          <a:off x="1691341" y="2369172"/>
          <a:ext cx="8128000" cy="2926080"/>
        </p:xfrm>
        <a:graphic>
          <a:graphicData uri="http://schemas.openxmlformats.org/drawingml/2006/table">
            <a:tbl>
              <a:tblPr firstRow="1" bandRow="1">
                <a:tableStyleId>{073A0DAA-6AF3-43AB-8588-CEC1D06C72B9}</a:tableStyleId>
              </a:tblPr>
              <a:tblGrid>
                <a:gridCol w="2032000"/>
                <a:gridCol w="2032000"/>
                <a:gridCol w="2032000"/>
                <a:gridCol w="2032000"/>
              </a:tblGrid>
              <a:tr h="370840">
                <a:tc>
                  <a:txBody>
                    <a:bodyPr/>
                    <a:lstStyle/>
                    <a:p>
                      <a:r>
                        <a:rPr lang="fr-FR" dirty="0" smtClean="0">
                          <a:solidFill>
                            <a:schemeClr val="tx1">
                              <a:lumMod val="75000"/>
                            </a:schemeClr>
                          </a:solidFill>
                        </a:rPr>
                        <a:t>Ex 2  : PI théorique 500 € et STMC 5400 € </a:t>
                      </a:r>
                      <a:endParaRPr lang="fr-FR" dirty="0">
                        <a:solidFill>
                          <a:schemeClr val="tx1">
                            <a:lumMod val="75000"/>
                          </a:schemeClr>
                        </a:solidFill>
                      </a:endParaRPr>
                    </a:p>
                  </a:txBody>
                  <a:tcPr>
                    <a:solidFill>
                      <a:schemeClr val="bg1"/>
                    </a:solidFill>
                  </a:tcPr>
                </a:tc>
                <a:tc>
                  <a:txBody>
                    <a:bodyPr/>
                    <a:lstStyle/>
                    <a:p>
                      <a:r>
                        <a:rPr lang="fr-FR" dirty="0" smtClean="0"/>
                        <a:t>Juin-juillet-aout</a:t>
                      </a:r>
                      <a:r>
                        <a:rPr lang="fr-FR" baseline="0" dirty="0" smtClean="0"/>
                        <a:t> </a:t>
                      </a:r>
                      <a:r>
                        <a:rPr lang="fr-FR" baseline="0" dirty="0" smtClean="0"/>
                        <a:t>2021</a:t>
                      </a:r>
                      <a:endParaRPr lang="fr-FR" baseline="0" dirty="0" smtClean="0"/>
                    </a:p>
                    <a:p>
                      <a:endParaRPr lang="fr-FR" dirty="0"/>
                    </a:p>
                  </a:txBody>
                  <a:tcPr/>
                </a:tc>
                <a:tc>
                  <a:txBody>
                    <a:bodyPr/>
                    <a:lstStyle/>
                    <a:p>
                      <a:r>
                        <a:rPr lang="fr-FR" dirty="0" smtClean="0"/>
                        <a:t>Sept-</a:t>
                      </a:r>
                      <a:r>
                        <a:rPr lang="fr-FR" dirty="0" err="1" smtClean="0"/>
                        <a:t>oct</a:t>
                      </a:r>
                      <a:r>
                        <a:rPr lang="fr-FR" dirty="0" smtClean="0"/>
                        <a:t>-</a:t>
                      </a:r>
                      <a:r>
                        <a:rPr lang="fr-FR" dirty="0" err="1" smtClean="0"/>
                        <a:t>nov</a:t>
                      </a:r>
                      <a:r>
                        <a:rPr lang="fr-FR" dirty="0" smtClean="0"/>
                        <a:t> </a:t>
                      </a:r>
                      <a:r>
                        <a:rPr lang="fr-FR" dirty="0" smtClean="0"/>
                        <a:t>2021</a:t>
                      </a:r>
                      <a:endParaRPr lang="fr-FR" dirty="0"/>
                    </a:p>
                  </a:txBody>
                  <a:tcPr/>
                </a:tc>
                <a:tc>
                  <a:txBody>
                    <a:bodyPr/>
                    <a:lstStyle/>
                    <a:p>
                      <a:r>
                        <a:rPr lang="fr-FR" dirty="0" smtClean="0"/>
                        <a:t>Mensualité</a:t>
                      </a:r>
                      <a:r>
                        <a:rPr lang="fr-FR" baseline="0" dirty="0" smtClean="0"/>
                        <a:t> </a:t>
                      </a:r>
                      <a:r>
                        <a:rPr lang="fr-FR" baseline="0" dirty="0" err="1" smtClean="0"/>
                        <a:t>dec</a:t>
                      </a:r>
                      <a:r>
                        <a:rPr lang="fr-FR" baseline="0" dirty="0" smtClean="0"/>
                        <a:t> 2021 </a:t>
                      </a:r>
                      <a:endParaRPr lang="fr-FR" dirty="0"/>
                    </a:p>
                  </a:txBody>
                  <a:tcPr/>
                </a:tc>
              </a:tr>
              <a:tr h="370840">
                <a:tc>
                  <a:txBody>
                    <a:bodyPr/>
                    <a:lstStyle/>
                    <a:p>
                      <a:r>
                        <a:rPr lang="fr-FR" dirty="0" smtClean="0"/>
                        <a:t>Montant PI théorique</a:t>
                      </a:r>
                      <a:r>
                        <a:rPr lang="fr-FR" baseline="0" dirty="0" smtClean="0"/>
                        <a:t> </a:t>
                      </a:r>
                      <a:endParaRPr lang="fr-FR" dirty="0"/>
                    </a:p>
                  </a:txBody>
                  <a:tcPr/>
                </a:tc>
                <a:tc>
                  <a:txBody>
                    <a:bodyPr/>
                    <a:lstStyle/>
                    <a:p>
                      <a:r>
                        <a:rPr lang="fr-FR" dirty="0" smtClean="0"/>
                        <a:t>1500 € </a:t>
                      </a:r>
                      <a:endParaRPr lang="fr-FR" dirty="0"/>
                    </a:p>
                  </a:txBody>
                  <a:tcPr/>
                </a:tc>
                <a:tc>
                  <a:txBody>
                    <a:bodyPr/>
                    <a:lstStyle/>
                    <a:p>
                      <a:r>
                        <a:rPr lang="fr-FR" dirty="0" smtClean="0"/>
                        <a:t>1500</a:t>
                      </a:r>
                      <a:r>
                        <a:rPr lang="fr-FR" baseline="0" dirty="0" smtClean="0"/>
                        <a:t> € </a:t>
                      </a:r>
                      <a:endParaRPr lang="fr-FR" dirty="0"/>
                    </a:p>
                  </a:txBody>
                  <a:tcPr/>
                </a:tc>
                <a:tc rowSpan="3">
                  <a:txBody>
                    <a:bodyPr/>
                    <a:lstStyle/>
                    <a:p>
                      <a:pPr algn="ctr"/>
                      <a:r>
                        <a:rPr lang="fr-FR" dirty="0" smtClean="0"/>
                        <a:t>1500€</a:t>
                      </a:r>
                      <a:r>
                        <a:rPr lang="fr-FR" baseline="0" dirty="0" smtClean="0"/>
                        <a:t> (3mois de PI) – 300€ (montant du dépassement du 2</a:t>
                      </a:r>
                      <a:r>
                        <a:rPr lang="fr-FR" baseline="30000" dirty="0" smtClean="0"/>
                        <a:t>èm</a:t>
                      </a:r>
                      <a:r>
                        <a:rPr lang="fr-FR" baseline="0" dirty="0" smtClean="0"/>
                        <a:t> T = 1200 € Mensualité de 400 € soit 1200/3</a:t>
                      </a:r>
                      <a:endParaRPr lang="fr-FR" dirty="0"/>
                    </a:p>
                  </a:txBody>
                  <a:tcPr/>
                </a:tc>
              </a:tr>
              <a:tr h="370840">
                <a:tc>
                  <a:txBody>
                    <a:bodyPr/>
                    <a:lstStyle/>
                    <a:p>
                      <a:r>
                        <a:rPr lang="fr-FR" dirty="0" smtClean="0"/>
                        <a:t>Montant des ressources </a:t>
                      </a:r>
                      <a:endParaRPr lang="fr-FR" dirty="0"/>
                    </a:p>
                  </a:txBody>
                  <a:tcPr/>
                </a:tc>
                <a:tc>
                  <a:txBody>
                    <a:bodyPr/>
                    <a:lstStyle/>
                    <a:p>
                      <a:r>
                        <a:rPr lang="fr-FR" dirty="0" smtClean="0"/>
                        <a:t>4200 € </a:t>
                      </a:r>
                      <a:endParaRPr lang="fr-FR" dirty="0"/>
                    </a:p>
                  </a:txBody>
                  <a:tcPr/>
                </a:tc>
                <a:tc>
                  <a:txBody>
                    <a:bodyPr/>
                    <a:lstStyle/>
                    <a:p>
                      <a:r>
                        <a:rPr lang="fr-FR" dirty="0" smtClean="0"/>
                        <a:t>4200 €</a:t>
                      </a:r>
                      <a:endParaRPr lang="fr-FR" dirty="0"/>
                    </a:p>
                  </a:txBody>
                  <a:tcPr/>
                </a:tc>
                <a:tc vMerge="1">
                  <a:txBody>
                    <a:bodyPr/>
                    <a:lstStyle/>
                    <a:p>
                      <a:endParaRPr lang="fr-FR" dirty="0"/>
                    </a:p>
                  </a:txBody>
                  <a:tcPr/>
                </a:tc>
              </a:tr>
              <a:tr h="370840">
                <a:tc>
                  <a:txBody>
                    <a:bodyPr/>
                    <a:lstStyle/>
                    <a:p>
                      <a:r>
                        <a:rPr lang="fr-FR" dirty="0" smtClean="0"/>
                        <a:t>Cumul des ressources </a:t>
                      </a:r>
                      <a:endParaRPr lang="fr-FR" dirty="0"/>
                    </a:p>
                  </a:txBody>
                  <a:tcPr/>
                </a:tc>
                <a:tc>
                  <a:txBody>
                    <a:bodyPr/>
                    <a:lstStyle/>
                    <a:p>
                      <a:r>
                        <a:rPr lang="fr-FR" dirty="0" smtClean="0"/>
                        <a:t>5700 €</a:t>
                      </a:r>
                      <a:endParaRPr lang="fr-FR" dirty="0"/>
                    </a:p>
                  </a:txBody>
                  <a:tcPr/>
                </a:tc>
                <a:tc>
                  <a:txBody>
                    <a:bodyPr/>
                    <a:lstStyle/>
                    <a:p>
                      <a:r>
                        <a:rPr lang="fr-FR" dirty="0" smtClean="0"/>
                        <a:t>5700 € </a:t>
                      </a:r>
                      <a:endParaRPr lang="fr-FR" dirty="0"/>
                    </a:p>
                  </a:txBody>
                  <a:tcPr/>
                </a:tc>
                <a:tc vMerge="1">
                  <a:txBody>
                    <a:bodyPr/>
                    <a:lstStyle/>
                    <a:p>
                      <a:endParaRPr lang="fr-FR" dirty="0"/>
                    </a:p>
                  </a:txBody>
                  <a:tcPr/>
                </a:tc>
              </a:tr>
            </a:tbl>
          </a:graphicData>
        </a:graphic>
      </p:graphicFrame>
    </p:spTree>
    <p:extLst>
      <p:ext uri="{BB962C8B-B14F-4D97-AF65-F5344CB8AC3E}">
        <p14:creationId xmlns:p14="http://schemas.microsoft.com/office/powerpoint/2010/main" val="41718049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0EEB4925-44FA-7844-8B0E-E569E85C9D6F}"/>
              </a:ext>
            </a:extLst>
          </p:cNvPr>
          <p:cNvSpPr>
            <a:spLocks noGrp="1"/>
          </p:cNvSpPr>
          <p:nvPr>
            <p:ph type="body" sz="quarter" idx="13"/>
          </p:nvPr>
        </p:nvSpPr>
        <p:spPr>
          <a:xfrm>
            <a:off x="507550" y="1699959"/>
            <a:ext cx="11166999" cy="4428564"/>
          </a:xfrm>
        </p:spPr>
        <p:txBody>
          <a:bodyPr/>
          <a:lstStyle/>
          <a:p>
            <a:pPr marL="285750" indent="-285750">
              <a:buFont typeface="Arial" panose="020B0604020202020204" pitchFamily="34" charset="0"/>
              <a:buChar char="•"/>
            </a:pPr>
            <a:r>
              <a:rPr lang="fr-FR" sz="2000" b="1" dirty="0" smtClean="0">
                <a:solidFill>
                  <a:srgbClr val="0C419A"/>
                </a:solidFill>
                <a:latin typeface="+mj-lt"/>
              </a:rPr>
              <a:t>Si à </a:t>
            </a:r>
            <a:r>
              <a:rPr lang="fr-FR" sz="2000" b="1" dirty="0">
                <a:solidFill>
                  <a:srgbClr val="0C419A"/>
                </a:solidFill>
                <a:latin typeface="+mj-lt"/>
              </a:rPr>
              <a:t>l'âge légal de départ à la </a:t>
            </a:r>
            <a:r>
              <a:rPr lang="fr-FR" sz="2000" b="1" dirty="0" smtClean="0">
                <a:solidFill>
                  <a:srgbClr val="0C419A"/>
                </a:solidFill>
                <a:latin typeface="+mj-lt"/>
              </a:rPr>
              <a:t>retraite, </a:t>
            </a:r>
            <a:r>
              <a:rPr lang="fr-FR" sz="2000" b="1" dirty="0" smtClean="0">
                <a:solidFill>
                  <a:srgbClr val="0C419A"/>
                </a:solidFill>
              </a:rPr>
              <a:t>l’assuré n’exerce pas </a:t>
            </a:r>
            <a:r>
              <a:rPr lang="fr-FR" sz="2000" b="1" dirty="0">
                <a:solidFill>
                  <a:srgbClr val="0C419A"/>
                </a:solidFill>
              </a:rPr>
              <a:t>d’activité professionnelle ou </a:t>
            </a:r>
            <a:r>
              <a:rPr lang="fr-FR" sz="2000" b="1" dirty="0" smtClean="0">
                <a:solidFill>
                  <a:srgbClr val="0C419A"/>
                </a:solidFill>
              </a:rPr>
              <a:t>a cessé toute </a:t>
            </a:r>
            <a:r>
              <a:rPr lang="fr-FR" sz="2000" b="1" dirty="0">
                <a:solidFill>
                  <a:srgbClr val="0C419A"/>
                </a:solidFill>
              </a:rPr>
              <a:t>activité</a:t>
            </a:r>
            <a:r>
              <a:rPr lang="fr-FR" sz="2000" b="1" dirty="0" smtClean="0">
                <a:solidFill>
                  <a:srgbClr val="0C419A"/>
                </a:solidFill>
                <a:latin typeface="+mj-lt"/>
              </a:rPr>
              <a:t> </a:t>
            </a:r>
            <a:r>
              <a:rPr lang="fr-FR" sz="2000" dirty="0">
                <a:solidFill>
                  <a:srgbClr val="0C419A"/>
                </a:solidFill>
                <a:latin typeface="+mj-lt"/>
              </a:rPr>
              <a:t>: </a:t>
            </a:r>
            <a:r>
              <a:rPr lang="fr-FR" sz="2000" dirty="0" smtClean="0">
                <a:solidFill>
                  <a:srgbClr val="0C419A"/>
                </a:solidFill>
                <a:latin typeface="+mj-lt"/>
              </a:rPr>
              <a:t>la </a:t>
            </a:r>
            <a:r>
              <a:rPr lang="fr-FR" sz="2000" dirty="0">
                <a:solidFill>
                  <a:srgbClr val="0C419A"/>
                </a:solidFill>
                <a:latin typeface="+mj-lt"/>
              </a:rPr>
              <a:t>pension d’invalidité est remplacée par une pension vieillesse substituée à </a:t>
            </a:r>
            <a:r>
              <a:rPr lang="fr-FR" sz="2000" dirty="0" smtClean="0">
                <a:solidFill>
                  <a:srgbClr val="0C419A"/>
                </a:solidFill>
                <a:latin typeface="+mj-lt"/>
              </a:rPr>
              <a:t>la pension </a:t>
            </a:r>
            <a:r>
              <a:rPr lang="fr-FR" sz="2000" dirty="0">
                <a:solidFill>
                  <a:srgbClr val="0C419A"/>
                </a:solidFill>
                <a:latin typeface="+mj-lt"/>
              </a:rPr>
              <a:t>d’invalidité, le 1er jour du mois qui suit l'âge légal de départ à la </a:t>
            </a:r>
            <a:r>
              <a:rPr lang="fr-FR" sz="2000" dirty="0" smtClean="0">
                <a:solidFill>
                  <a:srgbClr val="0C419A"/>
                </a:solidFill>
                <a:latin typeface="+mj-lt"/>
              </a:rPr>
              <a:t>retraite. L’assuré doit 6 </a:t>
            </a:r>
            <a:r>
              <a:rPr lang="fr-FR" sz="2000" dirty="0">
                <a:solidFill>
                  <a:srgbClr val="0C419A"/>
                </a:solidFill>
                <a:latin typeface="+mj-lt"/>
              </a:rPr>
              <a:t>mois avant l'âge légal contacter la CARSAT </a:t>
            </a:r>
            <a:r>
              <a:rPr lang="fr-FR" sz="2000" dirty="0" smtClean="0">
                <a:solidFill>
                  <a:srgbClr val="0C419A"/>
                </a:solidFill>
                <a:latin typeface="+mj-lt"/>
              </a:rPr>
              <a:t>au </a:t>
            </a:r>
            <a:r>
              <a:rPr lang="fr-FR" sz="2000" dirty="0">
                <a:solidFill>
                  <a:srgbClr val="0C419A"/>
                </a:solidFill>
                <a:latin typeface="+mj-lt"/>
              </a:rPr>
              <a:t>39 60 afin de faire liquider </a:t>
            </a:r>
            <a:r>
              <a:rPr lang="fr-FR" sz="2000" dirty="0" smtClean="0">
                <a:solidFill>
                  <a:srgbClr val="0C419A"/>
                </a:solidFill>
                <a:latin typeface="+mj-lt"/>
              </a:rPr>
              <a:t>ses droits. </a:t>
            </a:r>
            <a:endParaRPr lang="fr-FR" sz="2000" dirty="0">
              <a:solidFill>
                <a:srgbClr val="0C419A"/>
              </a:solidFill>
              <a:latin typeface="+mj-lt"/>
            </a:endParaRPr>
          </a:p>
          <a:p>
            <a:pPr marL="285750" indent="-285750">
              <a:buFont typeface="Arial" panose="020B0604020202020204" pitchFamily="34" charset="0"/>
              <a:buChar char="•"/>
            </a:pPr>
            <a:r>
              <a:rPr lang="fr-FR" sz="2000" b="1" dirty="0">
                <a:solidFill>
                  <a:srgbClr val="0C419A"/>
                </a:solidFill>
                <a:latin typeface="+mj-lt"/>
              </a:rPr>
              <a:t>Si </a:t>
            </a:r>
            <a:r>
              <a:rPr lang="fr-FR" sz="2000" b="1" dirty="0" smtClean="0">
                <a:solidFill>
                  <a:srgbClr val="0C419A"/>
                </a:solidFill>
                <a:latin typeface="+mj-lt"/>
              </a:rPr>
              <a:t>après </a:t>
            </a:r>
            <a:r>
              <a:rPr lang="fr-FR" sz="2000" b="1" dirty="0">
                <a:solidFill>
                  <a:srgbClr val="0C419A"/>
                </a:solidFill>
                <a:latin typeface="+mj-lt"/>
              </a:rPr>
              <a:t>l'âge légal de départ à la </a:t>
            </a:r>
            <a:r>
              <a:rPr lang="fr-FR" sz="2000" b="1" dirty="0" smtClean="0">
                <a:solidFill>
                  <a:srgbClr val="0C419A"/>
                </a:solidFill>
                <a:latin typeface="+mj-lt"/>
              </a:rPr>
              <a:t>retraite, l’assuré continue d’exercer une activité professionnelle : </a:t>
            </a:r>
            <a:r>
              <a:rPr lang="fr-FR" sz="2000" dirty="0">
                <a:solidFill>
                  <a:srgbClr val="0C419A"/>
                </a:solidFill>
                <a:latin typeface="+mj-lt"/>
              </a:rPr>
              <a:t>la pension d’invalidité continue d’être </a:t>
            </a:r>
            <a:r>
              <a:rPr lang="fr-FR" sz="2000" dirty="0" smtClean="0">
                <a:solidFill>
                  <a:srgbClr val="0C419A"/>
                </a:solidFill>
                <a:latin typeface="+mj-lt"/>
              </a:rPr>
              <a:t>versée </a:t>
            </a:r>
            <a:r>
              <a:rPr lang="fr-FR" sz="2000" dirty="0">
                <a:solidFill>
                  <a:srgbClr val="0C419A"/>
                </a:solidFill>
                <a:latin typeface="+mj-lt"/>
              </a:rPr>
              <a:t>au plus tard, jusqu’à l’âge nécessaire pour obtenir une retraite au taux maximum, fixé à 67 ans pour les assurés nés à compter du 1er janvier </a:t>
            </a:r>
            <a:r>
              <a:rPr lang="fr-FR" sz="2000" dirty="0" smtClean="0">
                <a:solidFill>
                  <a:srgbClr val="0C419A"/>
                </a:solidFill>
                <a:latin typeface="+mj-lt"/>
              </a:rPr>
              <a:t>1956. L’assuré devra fournir, tous les mois, ses bulletins </a:t>
            </a:r>
            <a:r>
              <a:rPr lang="fr-FR" sz="2000" dirty="0">
                <a:solidFill>
                  <a:srgbClr val="0C419A"/>
                </a:solidFill>
                <a:latin typeface="+mj-lt"/>
              </a:rPr>
              <a:t>de salaire à l’Assurance Maladie</a:t>
            </a:r>
            <a:r>
              <a:rPr lang="fr-FR" sz="2000" dirty="0" smtClean="0">
                <a:solidFill>
                  <a:srgbClr val="0C419A"/>
                </a:solidFill>
                <a:latin typeface="+mj-lt"/>
              </a:rPr>
              <a:t>. Il pourra obtenir le bénéficie de sa pension de retraite en formulant expressément la demande auprès de la CARSAT.</a:t>
            </a:r>
            <a:r>
              <a:rPr lang="fr-FR" sz="2000" dirty="0" smtClean="0">
                <a:latin typeface="+mj-lt"/>
              </a:rPr>
              <a:t>	</a:t>
            </a:r>
            <a:endParaRPr lang="fr-FR" sz="2000" dirty="0">
              <a:latin typeface="+mj-lt"/>
            </a:endParaRPr>
          </a:p>
          <a:p>
            <a:pPr marL="457200" lvl="1" indent="0">
              <a:buNone/>
            </a:pPr>
            <a:r>
              <a:rPr lang="fr-FR" sz="1400" dirty="0">
                <a:latin typeface="Century Gothic" panose="020B0502020202020204" pitchFamily="34" charset="0"/>
              </a:rPr>
              <a:t>  </a:t>
            </a:r>
            <a:endParaRPr lang="fr-FR" dirty="0"/>
          </a:p>
        </p:txBody>
      </p:sp>
      <p:sp>
        <p:nvSpPr>
          <p:cNvPr id="2" name="Espace réservé du numéro de diapositive 1">
            <a:extLst>
              <a:ext uri="{FF2B5EF4-FFF2-40B4-BE49-F238E27FC236}">
                <a16:creationId xmlns="" xmlns:a16="http://schemas.microsoft.com/office/drawing/2014/main" id="{AF3D4A5A-7655-D144-8FCA-670E819FA4E7}"/>
              </a:ext>
            </a:extLst>
          </p:cNvPr>
          <p:cNvSpPr>
            <a:spLocks noGrp="1"/>
          </p:cNvSpPr>
          <p:nvPr>
            <p:ph type="sldNum" sz="quarter" idx="15"/>
          </p:nvPr>
        </p:nvSpPr>
        <p:spPr/>
        <p:txBody>
          <a:bodyPr/>
          <a:lstStyle/>
          <a:p>
            <a:fld id="{975A587B-5814-4D9B-9598-FE9CB954CB01}" type="slidenum">
              <a:rPr lang="fr-FR" smtClean="0"/>
              <a:pPr/>
              <a:t>38</a:t>
            </a:fld>
            <a:endParaRPr lang="fr-FR" dirty="0"/>
          </a:p>
        </p:txBody>
      </p:sp>
      <p:sp>
        <p:nvSpPr>
          <p:cNvPr id="5" name="Titre 4">
            <a:extLst>
              <a:ext uri="{FF2B5EF4-FFF2-40B4-BE49-F238E27FC236}">
                <a16:creationId xmlns="" xmlns:a16="http://schemas.microsoft.com/office/drawing/2014/main" id="{AA05C0D2-F044-0A40-AC39-EE9B4B34C007}"/>
              </a:ext>
            </a:extLst>
          </p:cNvPr>
          <p:cNvSpPr>
            <a:spLocks noGrp="1"/>
          </p:cNvSpPr>
          <p:nvPr>
            <p:ph type="title"/>
          </p:nvPr>
        </p:nvSpPr>
        <p:spPr/>
        <p:txBody>
          <a:bodyPr>
            <a:normAutofit/>
          </a:bodyPr>
          <a:lstStyle/>
          <a:p>
            <a:r>
              <a:rPr lang="fr-FR" sz="2400" dirty="0" smtClean="0"/>
              <a:t>Les modifications qui auront un impact sur La pension </a:t>
            </a:r>
            <a:endParaRPr lang="fr-FR" sz="2400" dirty="0"/>
          </a:p>
        </p:txBody>
      </p:sp>
    </p:spTree>
    <p:extLst>
      <p:ext uri="{BB962C8B-B14F-4D97-AF65-F5344CB8AC3E}">
        <p14:creationId xmlns:p14="http://schemas.microsoft.com/office/powerpoint/2010/main" val="1236913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0EEB4925-44FA-7844-8B0E-E569E85C9D6F}"/>
              </a:ext>
            </a:extLst>
          </p:cNvPr>
          <p:cNvSpPr>
            <a:spLocks noGrp="1"/>
          </p:cNvSpPr>
          <p:nvPr>
            <p:ph type="body" sz="quarter" idx="13"/>
          </p:nvPr>
        </p:nvSpPr>
        <p:spPr>
          <a:xfrm>
            <a:off x="496918" y="1710591"/>
            <a:ext cx="11198896" cy="4428564"/>
          </a:xfrm>
        </p:spPr>
        <p:txBody>
          <a:bodyPr/>
          <a:lstStyle/>
          <a:p>
            <a:r>
              <a:rPr lang="fr-FR" sz="2000" b="1" dirty="0" smtClean="0">
                <a:solidFill>
                  <a:srgbClr val="0C419A"/>
                </a:solidFill>
                <a:latin typeface="+mj-lt"/>
              </a:rPr>
              <a:t>Cas particulier des assurés privés d’emploi à l'âge légal de la retraite : </a:t>
            </a:r>
          </a:p>
          <a:p>
            <a:r>
              <a:rPr lang="fr-FR" sz="2000" dirty="0" smtClean="0">
                <a:solidFill>
                  <a:srgbClr val="0C419A"/>
                </a:solidFill>
                <a:latin typeface="+mj-lt"/>
              </a:rPr>
              <a:t>Le </a:t>
            </a:r>
            <a:r>
              <a:rPr lang="fr-FR" sz="2000" dirty="0">
                <a:solidFill>
                  <a:srgbClr val="0C419A"/>
                </a:solidFill>
                <a:latin typeface="+mj-lt"/>
              </a:rPr>
              <a:t>maintien de </a:t>
            </a:r>
            <a:r>
              <a:rPr lang="fr-FR" sz="2000" dirty="0" smtClean="0">
                <a:solidFill>
                  <a:srgbClr val="0C419A"/>
                </a:solidFill>
                <a:latin typeface="+mj-lt"/>
              </a:rPr>
              <a:t>la </a:t>
            </a:r>
            <a:r>
              <a:rPr lang="fr-FR" sz="2000" dirty="0">
                <a:solidFill>
                  <a:srgbClr val="0C419A"/>
                </a:solidFill>
                <a:latin typeface="+mj-lt"/>
              </a:rPr>
              <a:t>pension d’invalidité </a:t>
            </a:r>
            <a:r>
              <a:rPr lang="fr-FR" sz="2000" dirty="0" smtClean="0">
                <a:solidFill>
                  <a:srgbClr val="0C419A"/>
                </a:solidFill>
                <a:latin typeface="+mj-lt"/>
              </a:rPr>
              <a:t>peut être demandé </a:t>
            </a:r>
            <a:r>
              <a:rPr lang="fr-FR" sz="2000" dirty="0">
                <a:solidFill>
                  <a:srgbClr val="0C419A"/>
                </a:solidFill>
              </a:rPr>
              <a:t>à </a:t>
            </a:r>
            <a:r>
              <a:rPr lang="fr-FR" sz="2000" dirty="0" smtClean="0">
                <a:solidFill>
                  <a:srgbClr val="0C419A"/>
                </a:solidFill>
              </a:rPr>
              <a:t>la </a:t>
            </a:r>
            <a:r>
              <a:rPr lang="fr-FR" sz="2000" dirty="0">
                <a:solidFill>
                  <a:srgbClr val="0C419A"/>
                </a:solidFill>
              </a:rPr>
              <a:t>Caisse Primaire d’Assurance Maladie </a:t>
            </a:r>
            <a:r>
              <a:rPr lang="fr-FR" sz="2000" dirty="0" smtClean="0">
                <a:solidFill>
                  <a:srgbClr val="0C419A"/>
                </a:solidFill>
                <a:latin typeface="+mj-lt"/>
              </a:rPr>
              <a:t>dès </a:t>
            </a:r>
            <a:r>
              <a:rPr lang="fr-FR" sz="2000" dirty="0">
                <a:solidFill>
                  <a:srgbClr val="0C419A"/>
                </a:solidFill>
                <a:latin typeface="+mj-lt"/>
              </a:rPr>
              <a:t>lors </a:t>
            </a:r>
            <a:r>
              <a:rPr lang="fr-FR" sz="2000" dirty="0" smtClean="0">
                <a:solidFill>
                  <a:srgbClr val="0C419A"/>
                </a:solidFill>
                <a:latin typeface="+mj-lt"/>
              </a:rPr>
              <a:t>qu’une </a:t>
            </a:r>
            <a:r>
              <a:rPr lang="fr-FR" sz="2000" dirty="0">
                <a:solidFill>
                  <a:srgbClr val="0C419A"/>
                </a:solidFill>
                <a:latin typeface="+mj-lt"/>
              </a:rPr>
              <a:t>allocation </a:t>
            </a:r>
            <a:r>
              <a:rPr lang="fr-FR" sz="2000" dirty="0" smtClean="0">
                <a:solidFill>
                  <a:srgbClr val="0C419A"/>
                </a:solidFill>
                <a:latin typeface="+mj-lt"/>
              </a:rPr>
              <a:t>est versée </a:t>
            </a:r>
            <a:r>
              <a:rPr lang="fr-FR" sz="2000" dirty="0">
                <a:solidFill>
                  <a:srgbClr val="0C419A"/>
                </a:solidFill>
                <a:latin typeface="+mj-lt"/>
              </a:rPr>
              <a:t>par Pôle Emploi à 62 ans </a:t>
            </a:r>
            <a:r>
              <a:rPr lang="fr-FR" sz="2000" dirty="0" smtClean="0">
                <a:solidFill>
                  <a:srgbClr val="0C419A"/>
                </a:solidFill>
                <a:latin typeface="+mj-lt"/>
              </a:rPr>
              <a:t>et </a:t>
            </a:r>
            <a:r>
              <a:rPr lang="fr-FR" sz="2000" dirty="0">
                <a:solidFill>
                  <a:srgbClr val="0C419A"/>
                </a:solidFill>
                <a:latin typeface="+mj-lt"/>
              </a:rPr>
              <a:t>que, 6 mois avant, </a:t>
            </a:r>
            <a:r>
              <a:rPr lang="fr-FR" sz="2000" dirty="0" smtClean="0">
                <a:solidFill>
                  <a:srgbClr val="0C419A"/>
                </a:solidFill>
                <a:latin typeface="+mj-lt"/>
              </a:rPr>
              <a:t>une </a:t>
            </a:r>
            <a:r>
              <a:rPr lang="fr-FR" sz="2000" dirty="0">
                <a:solidFill>
                  <a:srgbClr val="0C419A"/>
                </a:solidFill>
                <a:latin typeface="+mj-lt"/>
              </a:rPr>
              <a:t>activité </a:t>
            </a:r>
            <a:r>
              <a:rPr lang="fr-FR" sz="2000" dirty="0" smtClean="0">
                <a:solidFill>
                  <a:srgbClr val="0C419A"/>
                </a:solidFill>
                <a:latin typeface="+mj-lt"/>
              </a:rPr>
              <a:t>professionnelle était exercée.</a:t>
            </a:r>
          </a:p>
          <a:p>
            <a:pPr marL="285750" indent="-285750">
              <a:buFont typeface="Arial" panose="020B0604020202020204" pitchFamily="34" charset="0"/>
              <a:buChar char="•"/>
            </a:pPr>
            <a:r>
              <a:rPr lang="fr-FR" sz="2000" dirty="0" smtClean="0">
                <a:solidFill>
                  <a:srgbClr val="0C419A"/>
                </a:solidFill>
                <a:latin typeface="+mj-lt"/>
              </a:rPr>
              <a:t>Si une </a:t>
            </a:r>
            <a:r>
              <a:rPr lang="fr-FR" sz="2000" dirty="0">
                <a:solidFill>
                  <a:srgbClr val="0C419A"/>
                </a:solidFill>
                <a:latin typeface="+mj-lt"/>
              </a:rPr>
              <a:t>activité professionnelle </a:t>
            </a:r>
            <a:r>
              <a:rPr lang="fr-FR" sz="2000" dirty="0" smtClean="0">
                <a:solidFill>
                  <a:srgbClr val="0C419A"/>
                </a:solidFill>
                <a:latin typeface="+mj-lt"/>
              </a:rPr>
              <a:t>est reprise au </a:t>
            </a:r>
            <a:r>
              <a:rPr lang="fr-FR" sz="2000" dirty="0">
                <a:solidFill>
                  <a:srgbClr val="0C419A"/>
                </a:solidFill>
                <a:latin typeface="+mj-lt"/>
              </a:rPr>
              <a:t>cours des six mois suivant </a:t>
            </a:r>
            <a:r>
              <a:rPr lang="fr-FR" sz="2000" dirty="0" smtClean="0">
                <a:solidFill>
                  <a:srgbClr val="0C419A"/>
                </a:solidFill>
                <a:latin typeface="+mj-lt"/>
              </a:rPr>
              <a:t>ses </a:t>
            </a:r>
            <a:r>
              <a:rPr lang="fr-FR" sz="2000" dirty="0">
                <a:solidFill>
                  <a:srgbClr val="0C419A"/>
                </a:solidFill>
                <a:latin typeface="+mj-lt"/>
              </a:rPr>
              <a:t>62 ans, </a:t>
            </a:r>
            <a:r>
              <a:rPr lang="fr-FR" sz="2000" dirty="0" smtClean="0">
                <a:solidFill>
                  <a:srgbClr val="0C419A"/>
                </a:solidFill>
                <a:latin typeface="+mj-lt"/>
              </a:rPr>
              <a:t>l’assuré peut </a:t>
            </a:r>
            <a:r>
              <a:rPr lang="fr-FR" sz="2000" dirty="0">
                <a:solidFill>
                  <a:srgbClr val="0C419A"/>
                </a:solidFill>
                <a:latin typeface="+mj-lt"/>
              </a:rPr>
              <a:t>continuer à percevoir </a:t>
            </a:r>
            <a:r>
              <a:rPr lang="fr-FR" sz="2000" dirty="0" smtClean="0">
                <a:solidFill>
                  <a:srgbClr val="0C419A"/>
                </a:solidFill>
                <a:latin typeface="+mj-lt"/>
              </a:rPr>
              <a:t>sa </a:t>
            </a:r>
            <a:r>
              <a:rPr lang="fr-FR" sz="2000" dirty="0">
                <a:solidFill>
                  <a:srgbClr val="0C419A"/>
                </a:solidFill>
                <a:latin typeface="+mj-lt"/>
              </a:rPr>
              <a:t>pension d’invalidité jusqu’à la cessation de </a:t>
            </a:r>
            <a:r>
              <a:rPr lang="fr-FR" sz="2000" dirty="0" smtClean="0">
                <a:solidFill>
                  <a:srgbClr val="0C419A"/>
                </a:solidFill>
                <a:latin typeface="+mj-lt"/>
              </a:rPr>
              <a:t>son </a:t>
            </a:r>
            <a:r>
              <a:rPr lang="fr-FR" sz="2000" dirty="0">
                <a:solidFill>
                  <a:srgbClr val="0C419A"/>
                </a:solidFill>
                <a:latin typeface="+mj-lt"/>
              </a:rPr>
              <a:t>activité et au plus tard jusqu’à </a:t>
            </a:r>
            <a:r>
              <a:rPr lang="fr-FR" sz="2000" dirty="0" smtClean="0">
                <a:solidFill>
                  <a:srgbClr val="0C419A"/>
                </a:solidFill>
                <a:latin typeface="+mj-lt"/>
              </a:rPr>
              <a:t>ses 67 ans.</a:t>
            </a:r>
            <a:endParaRPr lang="fr-FR" sz="2000" dirty="0">
              <a:solidFill>
                <a:srgbClr val="0C419A"/>
              </a:solidFill>
              <a:latin typeface="+mj-lt"/>
            </a:endParaRPr>
          </a:p>
          <a:p>
            <a:pPr marL="285750" indent="-285750">
              <a:buFont typeface="Arial" panose="020B0604020202020204" pitchFamily="34" charset="0"/>
              <a:buChar char="•"/>
            </a:pPr>
            <a:r>
              <a:rPr lang="fr-FR" sz="2000" dirty="0" smtClean="0">
                <a:solidFill>
                  <a:srgbClr val="0C419A"/>
                </a:solidFill>
                <a:latin typeface="+mj-lt"/>
              </a:rPr>
              <a:t>Sans </a:t>
            </a:r>
            <a:r>
              <a:rPr lang="fr-FR" sz="2000" dirty="0">
                <a:solidFill>
                  <a:srgbClr val="0C419A"/>
                </a:solidFill>
                <a:latin typeface="+mj-lt"/>
              </a:rPr>
              <a:t>reprise d’activité professionnelle justifiée dans les six mois suivant </a:t>
            </a:r>
            <a:r>
              <a:rPr lang="fr-FR" sz="2000" dirty="0" smtClean="0">
                <a:solidFill>
                  <a:srgbClr val="0C419A"/>
                </a:solidFill>
                <a:latin typeface="+mj-lt"/>
              </a:rPr>
              <a:t>ses </a:t>
            </a:r>
            <a:r>
              <a:rPr lang="fr-FR" sz="2000" dirty="0">
                <a:solidFill>
                  <a:srgbClr val="0C419A"/>
                </a:solidFill>
                <a:latin typeface="+mj-lt"/>
              </a:rPr>
              <a:t>62 ans, le paiement de </a:t>
            </a:r>
            <a:r>
              <a:rPr lang="fr-FR" sz="2000" dirty="0" smtClean="0">
                <a:solidFill>
                  <a:srgbClr val="0C419A"/>
                </a:solidFill>
                <a:latin typeface="+mj-lt"/>
              </a:rPr>
              <a:t>la </a:t>
            </a:r>
            <a:r>
              <a:rPr lang="fr-FR" sz="2000" dirty="0">
                <a:solidFill>
                  <a:srgbClr val="0C419A"/>
                </a:solidFill>
                <a:latin typeface="+mj-lt"/>
              </a:rPr>
              <a:t>pension d’invalidité prendra fin à </a:t>
            </a:r>
            <a:r>
              <a:rPr lang="fr-FR" sz="2000" dirty="0" smtClean="0">
                <a:solidFill>
                  <a:srgbClr val="0C419A"/>
                </a:solidFill>
                <a:latin typeface="+mj-lt"/>
              </a:rPr>
              <a:t>l’issue </a:t>
            </a:r>
            <a:r>
              <a:rPr lang="fr-FR" sz="2000" dirty="0">
                <a:solidFill>
                  <a:srgbClr val="0C419A"/>
                </a:solidFill>
                <a:latin typeface="+mj-lt"/>
              </a:rPr>
              <a:t>de ce délai.</a:t>
            </a:r>
          </a:p>
          <a:p>
            <a:pPr marL="457200" lvl="1" indent="0">
              <a:buNone/>
            </a:pPr>
            <a:r>
              <a:rPr lang="fr-FR" sz="1400" dirty="0">
                <a:latin typeface="Century Gothic" panose="020B0502020202020204" pitchFamily="34" charset="0"/>
              </a:rPr>
              <a:t>  </a:t>
            </a:r>
            <a:endParaRPr lang="fr-FR" dirty="0"/>
          </a:p>
        </p:txBody>
      </p:sp>
      <p:sp>
        <p:nvSpPr>
          <p:cNvPr id="2" name="Espace réservé du numéro de diapositive 1">
            <a:extLst>
              <a:ext uri="{FF2B5EF4-FFF2-40B4-BE49-F238E27FC236}">
                <a16:creationId xmlns="" xmlns:a16="http://schemas.microsoft.com/office/drawing/2014/main" id="{AF3D4A5A-7655-D144-8FCA-670E819FA4E7}"/>
              </a:ext>
            </a:extLst>
          </p:cNvPr>
          <p:cNvSpPr>
            <a:spLocks noGrp="1"/>
          </p:cNvSpPr>
          <p:nvPr>
            <p:ph type="sldNum" sz="quarter" idx="15"/>
          </p:nvPr>
        </p:nvSpPr>
        <p:spPr/>
        <p:txBody>
          <a:bodyPr/>
          <a:lstStyle/>
          <a:p>
            <a:fld id="{975A587B-5814-4D9B-9598-FE9CB954CB01}" type="slidenum">
              <a:rPr lang="fr-FR" smtClean="0"/>
              <a:pPr/>
              <a:t>39</a:t>
            </a:fld>
            <a:endParaRPr lang="fr-FR" dirty="0"/>
          </a:p>
        </p:txBody>
      </p:sp>
      <p:sp>
        <p:nvSpPr>
          <p:cNvPr id="5" name="Titre 4">
            <a:extLst>
              <a:ext uri="{FF2B5EF4-FFF2-40B4-BE49-F238E27FC236}">
                <a16:creationId xmlns="" xmlns:a16="http://schemas.microsoft.com/office/drawing/2014/main" id="{AA05C0D2-F044-0A40-AC39-EE9B4B34C007}"/>
              </a:ext>
            </a:extLst>
          </p:cNvPr>
          <p:cNvSpPr>
            <a:spLocks noGrp="1"/>
          </p:cNvSpPr>
          <p:nvPr>
            <p:ph type="title"/>
          </p:nvPr>
        </p:nvSpPr>
        <p:spPr/>
        <p:txBody>
          <a:bodyPr>
            <a:normAutofit/>
          </a:bodyPr>
          <a:lstStyle/>
          <a:p>
            <a:r>
              <a:rPr lang="fr-FR" sz="2400" dirty="0" smtClean="0"/>
              <a:t>Les modifications qui auront un impact sur la pension </a:t>
            </a:r>
            <a:endParaRPr lang="fr-FR" sz="2400" dirty="0"/>
          </a:p>
        </p:txBody>
      </p:sp>
    </p:spTree>
    <p:extLst>
      <p:ext uri="{BB962C8B-B14F-4D97-AF65-F5344CB8AC3E}">
        <p14:creationId xmlns:p14="http://schemas.microsoft.com/office/powerpoint/2010/main" val="2048202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0EEB4925-44FA-7844-8B0E-E569E85C9D6F}"/>
              </a:ext>
            </a:extLst>
          </p:cNvPr>
          <p:cNvSpPr>
            <a:spLocks noGrp="1"/>
          </p:cNvSpPr>
          <p:nvPr>
            <p:ph type="body" sz="quarter" idx="13"/>
          </p:nvPr>
        </p:nvSpPr>
        <p:spPr>
          <a:xfrm>
            <a:off x="518182" y="1742489"/>
            <a:ext cx="11177632" cy="4133166"/>
          </a:xfrm>
        </p:spPr>
        <p:txBody>
          <a:bodyPr/>
          <a:lstStyle/>
          <a:p>
            <a:pPr marL="342900" indent="-342900">
              <a:buFont typeface="Arial" panose="020B0604020202020204" pitchFamily="34" charset="0"/>
              <a:buChar char="•"/>
            </a:pPr>
            <a:r>
              <a:rPr lang="fr-FR" dirty="0">
                <a:solidFill>
                  <a:schemeClr val="tx1"/>
                </a:solidFill>
                <a:latin typeface="+mj-lt"/>
              </a:rPr>
              <a:t>La </a:t>
            </a:r>
            <a:r>
              <a:rPr lang="fr-FR" dirty="0">
                <a:solidFill>
                  <a:srgbClr val="0C419A"/>
                </a:solidFill>
                <a:latin typeface="+mj-lt"/>
              </a:rPr>
              <a:t>pension d'invalidité a pour but de </a:t>
            </a:r>
            <a:r>
              <a:rPr lang="fr-FR" b="1" dirty="0">
                <a:solidFill>
                  <a:srgbClr val="0C419A"/>
                </a:solidFill>
                <a:latin typeface="+mj-lt"/>
              </a:rPr>
              <a:t>compenser partiellement</a:t>
            </a:r>
            <a:r>
              <a:rPr lang="fr-FR" dirty="0">
                <a:solidFill>
                  <a:srgbClr val="0C419A"/>
                </a:solidFill>
                <a:latin typeface="+mj-lt"/>
              </a:rPr>
              <a:t> la perte de salaire résultant </a:t>
            </a:r>
            <a:r>
              <a:rPr lang="fr-FR" dirty="0">
                <a:solidFill>
                  <a:schemeClr val="tx1"/>
                </a:solidFill>
                <a:latin typeface="+mj-lt"/>
              </a:rPr>
              <a:t>de la réduction de la capacité de travail.</a:t>
            </a:r>
          </a:p>
          <a:p>
            <a:pPr marL="342900" indent="-342900">
              <a:buFont typeface="Arial" panose="020B0604020202020204" pitchFamily="34" charset="0"/>
              <a:buChar char="•"/>
            </a:pPr>
            <a:r>
              <a:rPr lang="fr-FR" dirty="0">
                <a:solidFill>
                  <a:schemeClr val="tx1"/>
                </a:solidFill>
                <a:latin typeface="+mj-lt"/>
              </a:rPr>
              <a:t>Elle est </a:t>
            </a:r>
            <a:r>
              <a:rPr lang="fr-FR" b="1" dirty="0">
                <a:solidFill>
                  <a:schemeClr val="tx1"/>
                </a:solidFill>
                <a:latin typeface="+mj-lt"/>
              </a:rPr>
              <a:t>attribuée à titre temporaire</a:t>
            </a:r>
            <a:r>
              <a:rPr lang="fr-FR" dirty="0">
                <a:solidFill>
                  <a:schemeClr val="tx1"/>
                </a:solidFill>
                <a:latin typeface="+mj-lt"/>
              </a:rPr>
              <a:t>. La pension d’invalidité peut être suspendue ou supprimée si la capacité de travail ou de gain s'améliore.</a:t>
            </a:r>
          </a:p>
          <a:p>
            <a:pPr marL="342900" indent="-342900">
              <a:buFont typeface="Arial" panose="020B0604020202020204" pitchFamily="34" charset="0"/>
              <a:buChar char="•"/>
            </a:pPr>
            <a:r>
              <a:rPr lang="fr-FR" dirty="0">
                <a:solidFill>
                  <a:schemeClr val="tx1"/>
                </a:solidFill>
                <a:latin typeface="+mj-lt"/>
              </a:rPr>
              <a:t>La pension d’invalidité est un </a:t>
            </a:r>
            <a:r>
              <a:rPr lang="fr-FR" b="1" dirty="0">
                <a:solidFill>
                  <a:schemeClr val="tx1"/>
                </a:solidFill>
                <a:latin typeface="+mj-lt"/>
              </a:rPr>
              <a:t>avantage contributif </a:t>
            </a:r>
            <a:r>
              <a:rPr lang="fr-FR" dirty="0">
                <a:solidFill>
                  <a:schemeClr val="tx1"/>
                </a:solidFill>
                <a:latin typeface="+mj-lt"/>
              </a:rPr>
              <a:t>attribué à titre personnel qui est la contrepartie de cotisations sur les rémunérations.</a:t>
            </a:r>
          </a:p>
          <a:p>
            <a:pPr marL="342900" indent="-342900">
              <a:buFont typeface="Arial" panose="020B0604020202020204" pitchFamily="34" charset="0"/>
              <a:buChar char="•"/>
            </a:pPr>
            <a:r>
              <a:rPr lang="fr-FR" dirty="0">
                <a:solidFill>
                  <a:schemeClr val="tx1"/>
                </a:solidFill>
                <a:latin typeface="+mj-lt"/>
              </a:rPr>
              <a:t>Elle est attribuée dès lors que </a:t>
            </a:r>
            <a:r>
              <a:rPr lang="fr-FR" dirty="0" smtClean="0">
                <a:solidFill>
                  <a:schemeClr val="tx1"/>
                </a:solidFill>
                <a:latin typeface="+mj-lt"/>
              </a:rPr>
              <a:t>les </a:t>
            </a:r>
            <a:r>
              <a:rPr lang="fr-FR" b="1" dirty="0">
                <a:solidFill>
                  <a:schemeClr val="tx1"/>
                </a:solidFill>
                <a:latin typeface="+mj-lt"/>
              </a:rPr>
              <a:t>conditions administratives et </a:t>
            </a:r>
            <a:r>
              <a:rPr lang="fr-FR" b="1" dirty="0" smtClean="0">
                <a:solidFill>
                  <a:schemeClr val="tx1"/>
                </a:solidFill>
                <a:latin typeface="+mj-lt"/>
              </a:rPr>
              <a:t>médicales </a:t>
            </a:r>
            <a:r>
              <a:rPr lang="fr-FR" dirty="0" smtClean="0">
                <a:solidFill>
                  <a:schemeClr val="tx1"/>
                </a:solidFill>
                <a:latin typeface="+mj-lt"/>
              </a:rPr>
              <a:t>sont remplies.</a:t>
            </a:r>
            <a:endParaRPr lang="fr-FR" dirty="0">
              <a:solidFill>
                <a:schemeClr val="tx1"/>
              </a:solidFill>
              <a:latin typeface="+mj-lt"/>
            </a:endParaRPr>
          </a:p>
          <a:p>
            <a:endParaRPr lang="fr-FR" dirty="0"/>
          </a:p>
        </p:txBody>
      </p:sp>
      <p:sp>
        <p:nvSpPr>
          <p:cNvPr id="2" name="Espace réservé du numéro de diapositive 1">
            <a:extLst>
              <a:ext uri="{FF2B5EF4-FFF2-40B4-BE49-F238E27FC236}">
                <a16:creationId xmlns="" xmlns:a16="http://schemas.microsoft.com/office/drawing/2014/main" id="{AF3D4A5A-7655-D144-8FCA-670E819FA4E7}"/>
              </a:ext>
            </a:extLst>
          </p:cNvPr>
          <p:cNvSpPr>
            <a:spLocks noGrp="1"/>
          </p:cNvSpPr>
          <p:nvPr>
            <p:ph type="sldNum" sz="quarter" idx="15"/>
          </p:nvPr>
        </p:nvSpPr>
        <p:spPr/>
        <p:txBody>
          <a:bodyPr/>
          <a:lstStyle/>
          <a:p>
            <a:fld id="{975A587B-5814-4D9B-9598-FE9CB954CB01}" type="slidenum">
              <a:rPr lang="fr-FR" smtClean="0"/>
              <a:pPr/>
              <a:t>4</a:t>
            </a:fld>
            <a:endParaRPr lang="fr-FR" dirty="0"/>
          </a:p>
        </p:txBody>
      </p:sp>
      <p:sp>
        <p:nvSpPr>
          <p:cNvPr id="5" name="Titre 4">
            <a:extLst>
              <a:ext uri="{FF2B5EF4-FFF2-40B4-BE49-F238E27FC236}">
                <a16:creationId xmlns="" xmlns:a16="http://schemas.microsoft.com/office/drawing/2014/main" id="{AA05C0D2-F044-0A40-AC39-EE9B4B34C007}"/>
              </a:ext>
            </a:extLst>
          </p:cNvPr>
          <p:cNvSpPr>
            <a:spLocks noGrp="1"/>
          </p:cNvSpPr>
          <p:nvPr>
            <p:ph type="title"/>
          </p:nvPr>
        </p:nvSpPr>
        <p:spPr/>
        <p:txBody>
          <a:bodyPr>
            <a:normAutofit/>
          </a:bodyPr>
          <a:lstStyle/>
          <a:p>
            <a:r>
              <a:rPr lang="fr-FR" sz="2400" dirty="0" smtClean="0"/>
              <a:t>Une pension d’invalidité, pourquoi ? </a:t>
            </a:r>
            <a:endParaRPr lang="fr-FR" sz="2400" dirty="0"/>
          </a:p>
        </p:txBody>
      </p:sp>
    </p:spTree>
    <p:extLst>
      <p:ext uri="{BB962C8B-B14F-4D97-AF65-F5344CB8AC3E}">
        <p14:creationId xmlns:p14="http://schemas.microsoft.com/office/powerpoint/2010/main" val="30552503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3C006C48-4858-F741-8AA1-093EB434243E}"/>
              </a:ext>
            </a:extLst>
          </p:cNvPr>
          <p:cNvSpPr>
            <a:spLocks noGrp="1"/>
          </p:cNvSpPr>
          <p:nvPr>
            <p:ph type="body" sz="quarter" idx="27"/>
          </p:nvPr>
        </p:nvSpPr>
        <p:spPr/>
        <p:txBody>
          <a:bodyPr/>
          <a:lstStyle/>
          <a:p>
            <a:endParaRPr lang="fr-FR" dirty="0"/>
          </a:p>
        </p:txBody>
      </p:sp>
      <p:sp>
        <p:nvSpPr>
          <p:cNvPr id="2" name="Espace réservé du texte 1">
            <a:extLst>
              <a:ext uri="{FF2B5EF4-FFF2-40B4-BE49-F238E27FC236}">
                <a16:creationId xmlns="" xmlns:a16="http://schemas.microsoft.com/office/drawing/2014/main" id="{6A84EA64-0F84-0941-B3B0-25EA8189BB6C}"/>
              </a:ext>
            </a:extLst>
          </p:cNvPr>
          <p:cNvSpPr>
            <a:spLocks noGrp="1"/>
          </p:cNvSpPr>
          <p:nvPr>
            <p:ph type="body" idx="1"/>
          </p:nvPr>
        </p:nvSpPr>
        <p:spPr/>
        <p:txBody>
          <a:bodyPr/>
          <a:lstStyle/>
          <a:p>
            <a:r>
              <a:rPr lang="fr-FR" dirty="0" smtClean="0"/>
              <a:t>05</a:t>
            </a:r>
            <a:endParaRPr lang="fr-FR" dirty="0"/>
          </a:p>
        </p:txBody>
      </p:sp>
      <p:sp>
        <p:nvSpPr>
          <p:cNvPr id="5" name="Espace réservé du texte 4">
            <a:extLst>
              <a:ext uri="{FF2B5EF4-FFF2-40B4-BE49-F238E27FC236}">
                <a16:creationId xmlns="" xmlns:a16="http://schemas.microsoft.com/office/drawing/2014/main" id="{65483834-EFCD-8F42-A0D9-DA01BF0B5530}"/>
              </a:ext>
            </a:extLst>
          </p:cNvPr>
          <p:cNvSpPr>
            <a:spLocks noGrp="1"/>
          </p:cNvSpPr>
          <p:nvPr>
            <p:ph type="body" sz="quarter" idx="3"/>
          </p:nvPr>
        </p:nvSpPr>
        <p:spPr/>
        <p:txBody>
          <a:bodyPr/>
          <a:lstStyle/>
          <a:p>
            <a:r>
              <a:rPr lang="fr-FR" dirty="0" smtClean="0"/>
              <a:t>L’allocation supplémentaire invalidité</a:t>
            </a:r>
            <a:endParaRPr lang="fr-FR" dirty="0"/>
          </a:p>
          <a:p>
            <a:endParaRPr lang="fr-FR" dirty="0"/>
          </a:p>
        </p:txBody>
      </p:sp>
      <p:sp>
        <p:nvSpPr>
          <p:cNvPr id="3" name="Espace réservé du numéro de diapositive 2">
            <a:extLst>
              <a:ext uri="{FF2B5EF4-FFF2-40B4-BE49-F238E27FC236}">
                <a16:creationId xmlns=""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40</a:t>
            </a:fld>
            <a:endParaRPr lang="fr-FR" dirty="0"/>
          </a:p>
        </p:txBody>
      </p:sp>
      <p:sp>
        <p:nvSpPr>
          <p:cNvPr id="8" name="Espace réservé du texte 7">
            <a:extLst>
              <a:ext uri="{FF2B5EF4-FFF2-40B4-BE49-F238E27FC236}">
                <a16:creationId xmlns="" xmlns:a16="http://schemas.microsoft.com/office/drawing/2014/main" id="{6B602F2F-AF36-524F-9F37-F624083EA331}"/>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196511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7C63EC47-10EB-6A45-9A58-47C9074958EE}"/>
              </a:ext>
            </a:extLst>
          </p:cNvPr>
          <p:cNvSpPr>
            <a:spLocks noGrp="1"/>
          </p:cNvSpPr>
          <p:nvPr>
            <p:ph type="sldNum" sz="quarter" idx="15"/>
          </p:nvPr>
        </p:nvSpPr>
        <p:spPr/>
        <p:txBody>
          <a:bodyPr/>
          <a:lstStyle/>
          <a:p>
            <a:fld id="{975A587B-5814-4D9B-9598-FE9CB954CB01}" type="slidenum">
              <a:rPr lang="fr-FR" smtClean="0"/>
              <a:pPr/>
              <a:t>41</a:t>
            </a:fld>
            <a:endParaRPr lang="fr-FR" dirty="0"/>
          </a:p>
        </p:txBody>
      </p:sp>
      <p:sp>
        <p:nvSpPr>
          <p:cNvPr id="5" name="Titre 4">
            <a:extLst>
              <a:ext uri="{FF2B5EF4-FFF2-40B4-BE49-F238E27FC236}">
                <a16:creationId xmlns="" xmlns:a16="http://schemas.microsoft.com/office/drawing/2014/main" id="{D7D65AD6-6B1E-8B45-AB8E-BD2D582E5D05}"/>
              </a:ext>
            </a:extLst>
          </p:cNvPr>
          <p:cNvSpPr>
            <a:spLocks noGrp="1"/>
          </p:cNvSpPr>
          <p:nvPr>
            <p:ph type="title"/>
          </p:nvPr>
        </p:nvSpPr>
        <p:spPr/>
        <p:txBody>
          <a:bodyPr>
            <a:normAutofit/>
          </a:bodyPr>
          <a:lstStyle/>
          <a:p>
            <a:r>
              <a:rPr lang="fr-FR" sz="2400" dirty="0" smtClean="0"/>
              <a:t>L’allocation supplémentaire invalidité </a:t>
            </a:r>
            <a:endParaRPr lang="fr-FR" sz="2400" dirty="0"/>
          </a:p>
        </p:txBody>
      </p:sp>
      <p:sp>
        <p:nvSpPr>
          <p:cNvPr id="7" name="Espace réservé du texte 6">
            <a:extLst>
              <a:ext uri="{FF2B5EF4-FFF2-40B4-BE49-F238E27FC236}">
                <a16:creationId xmlns="" xmlns:a16="http://schemas.microsoft.com/office/drawing/2014/main" id="{CC36947B-773C-E24F-9F8C-CEFF7E5AADC6}"/>
              </a:ext>
            </a:extLst>
          </p:cNvPr>
          <p:cNvSpPr>
            <a:spLocks noGrp="1"/>
          </p:cNvSpPr>
          <p:nvPr>
            <p:ph type="body" sz="quarter" idx="13"/>
          </p:nvPr>
        </p:nvSpPr>
        <p:spPr>
          <a:xfrm>
            <a:off x="514532" y="1853814"/>
            <a:ext cx="11138752" cy="3766660"/>
          </a:xfrm>
        </p:spPr>
        <p:txBody>
          <a:bodyPr/>
          <a:lstStyle/>
          <a:p>
            <a:pPr marL="457200" lvl="1" indent="0">
              <a:buNone/>
            </a:pPr>
            <a:r>
              <a:rPr lang="fr-FR" sz="2000" b="0" dirty="0" smtClean="0">
                <a:solidFill>
                  <a:srgbClr val="0C419A"/>
                </a:solidFill>
                <a:latin typeface="+mj-lt"/>
              </a:rPr>
              <a:t>L’assuré peut bénéficier de </a:t>
            </a:r>
            <a:r>
              <a:rPr lang="fr-FR" sz="2000" dirty="0" smtClean="0">
                <a:solidFill>
                  <a:srgbClr val="0C419A"/>
                </a:solidFill>
                <a:latin typeface="+mj-lt"/>
              </a:rPr>
              <a:t>l’Allocation Supplémentaire d’Invalidité </a:t>
            </a:r>
            <a:r>
              <a:rPr lang="fr-FR" sz="2000" b="0" dirty="0" smtClean="0">
                <a:solidFill>
                  <a:srgbClr val="0C419A"/>
                </a:solidFill>
                <a:latin typeface="+mj-lt"/>
              </a:rPr>
              <a:t>si ses </a:t>
            </a:r>
            <a:r>
              <a:rPr lang="fr-FR" sz="2000" b="0" dirty="0">
                <a:solidFill>
                  <a:srgbClr val="0C419A"/>
                </a:solidFill>
                <a:latin typeface="+mj-lt"/>
              </a:rPr>
              <a:t>revenus ne dépassent pas un certain plafond en </a:t>
            </a:r>
            <a:r>
              <a:rPr lang="fr-FR" sz="2000" b="0" dirty="0" smtClean="0">
                <a:solidFill>
                  <a:srgbClr val="0C419A"/>
                </a:solidFill>
                <a:latin typeface="+mj-lt"/>
              </a:rPr>
              <a:t>fonction </a:t>
            </a:r>
            <a:r>
              <a:rPr lang="fr-FR" sz="2000" b="0" dirty="0">
                <a:solidFill>
                  <a:srgbClr val="0C419A"/>
                </a:solidFill>
                <a:latin typeface="+mj-lt"/>
              </a:rPr>
              <a:t>de </a:t>
            </a:r>
            <a:r>
              <a:rPr lang="fr-FR" sz="2000" b="0" dirty="0" smtClean="0">
                <a:solidFill>
                  <a:srgbClr val="0C419A"/>
                </a:solidFill>
                <a:latin typeface="+mj-lt"/>
              </a:rPr>
              <a:t>sa </a:t>
            </a:r>
            <a:r>
              <a:rPr lang="fr-FR" sz="2000" b="0" dirty="0">
                <a:solidFill>
                  <a:srgbClr val="0C419A"/>
                </a:solidFill>
                <a:latin typeface="+mj-lt"/>
              </a:rPr>
              <a:t>situation </a:t>
            </a:r>
            <a:r>
              <a:rPr lang="fr-FR" sz="2000" b="0" dirty="0" smtClean="0">
                <a:solidFill>
                  <a:srgbClr val="0C419A"/>
                </a:solidFill>
                <a:latin typeface="+mj-lt"/>
              </a:rPr>
              <a:t>familiale : </a:t>
            </a:r>
          </a:p>
          <a:p>
            <a:pPr marL="800100" lvl="1" indent="-342900">
              <a:buFont typeface="Arial" panose="020B0604020202020204" pitchFamily="34" charset="0"/>
              <a:buChar char="•"/>
            </a:pPr>
            <a:r>
              <a:rPr lang="fr-FR" sz="2000" b="0" dirty="0" smtClean="0">
                <a:solidFill>
                  <a:srgbClr val="0C419A"/>
                </a:solidFill>
                <a:latin typeface="+mj-lt"/>
              </a:rPr>
              <a:t>800 € par mois s’il vit seul.</a:t>
            </a:r>
          </a:p>
          <a:p>
            <a:pPr marL="800100" lvl="1" indent="-342900">
              <a:buFont typeface="Arial" panose="020B0604020202020204" pitchFamily="34" charset="0"/>
              <a:buChar char="•"/>
            </a:pPr>
            <a:r>
              <a:rPr lang="fr-FR" sz="2000" b="0" dirty="0" smtClean="0">
                <a:solidFill>
                  <a:srgbClr val="0C419A"/>
                </a:solidFill>
                <a:latin typeface="+mj-lt"/>
              </a:rPr>
              <a:t>1400 € par mois pour un couple. </a:t>
            </a:r>
          </a:p>
          <a:p>
            <a:pPr marL="457200" lvl="1" indent="0">
              <a:buNone/>
            </a:pPr>
            <a:r>
              <a:rPr lang="fr-FR" sz="2000" b="0" dirty="0" smtClean="0">
                <a:solidFill>
                  <a:srgbClr val="0C419A"/>
                </a:solidFill>
                <a:latin typeface="+mj-lt"/>
              </a:rPr>
              <a:t>Toutes </a:t>
            </a:r>
            <a:r>
              <a:rPr lang="fr-FR" sz="2000" b="0" dirty="0">
                <a:solidFill>
                  <a:srgbClr val="0C419A"/>
                </a:solidFill>
                <a:latin typeface="+mj-lt"/>
              </a:rPr>
              <a:t>les </a:t>
            </a:r>
            <a:r>
              <a:rPr lang="fr-FR" sz="2000" b="0" dirty="0" smtClean="0">
                <a:solidFill>
                  <a:srgbClr val="0C419A"/>
                </a:solidFill>
                <a:latin typeface="+mj-lt"/>
              </a:rPr>
              <a:t>ressources, </a:t>
            </a:r>
            <a:r>
              <a:rPr lang="fr-FR" sz="2000" b="0" dirty="0">
                <a:solidFill>
                  <a:srgbClr val="0C419A"/>
                </a:solidFill>
                <a:latin typeface="+mj-lt"/>
              </a:rPr>
              <a:t>imposables ou non, sont prises en compte (salaires, placements, biens immobiliers, etc.).</a:t>
            </a:r>
          </a:p>
          <a:p>
            <a:endParaRPr lang="fr-FR" dirty="0"/>
          </a:p>
        </p:txBody>
      </p:sp>
    </p:spTree>
    <p:extLst>
      <p:ext uri="{BB962C8B-B14F-4D97-AF65-F5344CB8AC3E}">
        <p14:creationId xmlns:p14="http://schemas.microsoft.com/office/powerpoint/2010/main" val="7096599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 xmlns:a16="http://schemas.microsoft.com/office/drawing/2014/main" id="{7C63EC47-10EB-6A45-9A58-47C9074958EE}"/>
              </a:ext>
            </a:extLst>
          </p:cNvPr>
          <p:cNvSpPr>
            <a:spLocks noGrp="1"/>
          </p:cNvSpPr>
          <p:nvPr>
            <p:ph type="sldNum" sz="quarter" idx="15"/>
          </p:nvPr>
        </p:nvSpPr>
        <p:spPr/>
        <p:txBody>
          <a:bodyPr/>
          <a:lstStyle/>
          <a:p>
            <a:fld id="{975A587B-5814-4D9B-9598-FE9CB954CB01}" type="slidenum">
              <a:rPr lang="fr-FR" smtClean="0"/>
              <a:pPr/>
              <a:t>42</a:t>
            </a:fld>
            <a:endParaRPr lang="fr-FR" dirty="0"/>
          </a:p>
        </p:txBody>
      </p:sp>
      <p:sp>
        <p:nvSpPr>
          <p:cNvPr id="5" name="Titre 4">
            <a:extLst>
              <a:ext uri="{FF2B5EF4-FFF2-40B4-BE49-F238E27FC236}">
                <a16:creationId xmlns="" xmlns:a16="http://schemas.microsoft.com/office/drawing/2014/main" id="{D7D65AD6-6B1E-8B45-AB8E-BD2D582E5D05}"/>
              </a:ext>
            </a:extLst>
          </p:cNvPr>
          <p:cNvSpPr>
            <a:spLocks noGrp="1"/>
          </p:cNvSpPr>
          <p:nvPr>
            <p:ph type="title"/>
          </p:nvPr>
        </p:nvSpPr>
        <p:spPr/>
        <p:txBody>
          <a:bodyPr>
            <a:normAutofit/>
          </a:bodyPr>
          <a:lstStyle/>
          <a:p>
            <a:r>
              <a:rPr lang="fr-FR" sz="2400" dirty="0" smtClean="0"/>
              <a:t>L’allocation supplémentaire invalidité </a:t>
            </a:r>
            <a:endParaRPr lang="fr-FR" sz="2400" dirty="0"/>
          </a:p>
        </p:txBody>
      </p:sp>
      <p:sp>
        <p:nvSpPr>
          <p:cNvPr id="7" name="Espace réservé du texte 6">
            <a:extLst>
              <a:ext uri="{FF2B5EF4-FFF2-40B4-BE49-F238E27FC236}">
                <a16:creationId xmlns="" xmlns:a16="http://schemas.microsoft.com/office/drawing/2014/main" id="{CC36947B-773C-E24F-9F8C-CEFF7E5AADC6}"/>
              </a:ext>
            </a:extLst>
          </p:cNvPr>
          <p:cNvSpPr>
            <a:spLocks noGrp="1"/>
          </p:cNvSpPr>
          <p:nvPr>
            <p:ph type="body" sz="quarter" idx="13"/>
          </p:nvPr>
        </p:nvSpPr>
        <p:spPr>
          <a:xfrm>
            <a:off x="520995" y="1843181"/>
            <a:ext cx="11164185" cy="3766660"/>
          </a:xfrm>
        </p:spPr>
        <p:txBody>
          <a:bodyPr/>
          <a:lstStyle/>
          <a:p>
            <a:pPr marL="457200" lvl="1" indent="0">
              <a:buClr>
                <a:srgbClr val="007FAD"/>
              </a:buClr>
              <a:buNone/>
            </a:pPr>
            <a:r>
              <a:rPr lang="fr-FR" sz="2200" b="0" dirty="0">
                <a:solidFill>
                  <a:srgbClr val="0C419A"/>
                </a:solidFill>
                <a:latin typeface="+mj-lt"/>
              </a:rPr>
              <a:t>Le montant de l’allocation est réétudié tous les trimestres en fonction des ressources déclarées.</a:t>
            </a:r>
          </a:p>
          <a:p>
            <a:pPr marL="457200" lvl="1" indent="0">
              <a:buNone/>
            </a:pPr>
            <a:r>
              <a:rPr lang="fr-FR" sz="2200" b="0" dirty="0" smtClean="0">
                <a:solidFill>
                  <a:srgbClr val="0C419A"/>
                </a:solidFill>
                <a:latin typeface="+mj-lt"/>
              </a:rPr>
              <a:t>Cette allocation est exonérée de la </a:t>
            </a:r>
            <a:r>
              <a:rPr lang="fr-FR" sz="2200" b="0" dirty="0">
                <a:solidFill>
                  <a:srgbClr val="0C419A"/>
                </a:solidFill>
                <a:latin typeface="+mj-lt"/>
              </a:rPr>
              <a:t>contribution sociale généralisée </a:t>
            </a:r>
            <a:r>
              <a:rPr lang="fr-FR" sz="2200" b="0" dirty="0" smtClean="0">
                <a:solidFill>
                  <a:srgbClr val="0C419A"/>
                </a:solidFill>
                <a:latin typeface="+mj-lt"/>
              </a:rPr>
              <a:t>(CSG) et de la  </a:t>
            </a:r>
            <a:r>
              <a:rPr lang="fr-FR" sz="2200" b="0" dirty="0">
                <a:solidFill>
                  <a:srgbClr val="0C419A"/>
                </a:solidFill>
                <a:latin typeface="+mj-lt"/>
              </a:rPr>
              <a:t>contribution au remboursement de la dette </a:t>
            </a:r>
            <a:r>
              <a:rPr lang="fr-FR" sz="2200" b="0" dirty="0" smtClean="0">
                <a:solidFill>
                  <a:srgbClr val="0C419A"/>
                </a:solidFill>
                <a:latin typeface="+mj-lt"/>
              </a:rPr>
              <a:t>sociale (CRDS) et est non imposable. </a:t>
            </a:r>
            <a:r>
              <a:rPr lang="fr-FR" sz="2200" dirty="0" smtClean="0">
                <a:solidFill>
                  <a:srgbClr val="0C419A"/>
                </a:solidFill>
                <a:latin typeface="+mj-lt"/>
              </a:rPr>
              <a:t>Elle n’est plus récupérable sur succession depuis le 1</a:t>
            </a:r>
            <a:r>
              <a:rPr lang="fr-FR" sz="2200" baseline="30000" dirty="0" smtClean="0">
                <a:solidFill>
                  <a:srgbClr val="0C419A"/>
                </a:solidFill>
                <a:latin typeface="+mj-lt"/>
              </a:rPr>
              <a:t>er</a:t>
            </a:r>
            <a:r>
              <a:rPr lang="fr-FR" sz="2200" dirty="0" smtClean="0">
                <a:solidFill>
                  <a:srgbClr val="0C419A"/>
                </a:solidFill>
                <a:latin typeface="+mj-lt"/>
              </a:rPr>
              <a:t> janvier 2020.</a:t>
            </a:r>
          </a:p>
          <a:p>
            <a:pPr marL="457200" lvl="1" indent="0">
              <a:buNone/>
            </a:pPr>
            <a:r>
              <a:rPr lang="fr-FR" sz="2200" b="0" dirty="0" smtClean="0">
                <a:solidFill>
                  <a:srgbClr val="0C419A"/>
                </a:solidFill>
                <a:latin typeface="+mj-lt"/>
              </a:rPr>
              <a:t>Pour les bénéficiaires de </a:t>
            </a:r>
            <a:r>
              <a:rPr lang="fr-FR" sz="2200" dirty="0" smtClean="0">
                <a:solidFill>
                  <a:srgbClr val="0C419A"/>
                </a:solidFill>
                <a:latin typeface="+mj-lt"/>
              </a:rPr>
              <a:t>l’Allocation Adulte Handicapé</a:t>
            </a:r>
            <a:r>
              <a:rPr lang="fr-FR" sz="2200" b="0" dirty="0" smtClean="0">
                <a:solidFill>
                  <a:srgbClr val="0C419A"/>
                </a:solidFill>
                <a:latin typeface="+mj-lt"/>
              </a:rPr>
              <a:t>, la CAF demandera à l’assuré  de solliciter cette prestation sous peine de suspension de ses droits</a:t>
            </a:r>
            <a:r>
              <a:rPr lang="fr-FR" sz="2200" dirty="0">
                <a:solidFill>
                  <a:srgbClr val="0C419A"/>
                </a:solidFill>
                <a:latin typeface="+mj-lt"/>
              </a:rPr>
              <a:t>,</a:t>
            </a:r>
            <a:r>
              <a:rPr lang="fr-FR" sz="2200" dirty="0" smtClean="0">
                <a:solidFill>
                  <a:srgbClr val="0C419A"/>
                </a:solidFill>
                <a:latin typeface="+mj-lt"/>
              </a:rPr>
              <a:t> </a:t>
            </a:r>
            <a:r>
              <a:rPr lang="fr-FR" sz="2200" b="0" dirty="0" smtClean="0">
                <a:solidFill>
                  <a:srgbClr val="0C419A"/>
                </a:solidFill>
                <a:latin typeface="+mj-lt"/>
              </a:rPr>
              <a:t>l’ASI étant prioritaire sur l’AAH. Si un accord pour l’ASI est notifié à l’assuré, le montant de son AAH sera réduit du montant de l’avantage invalidité perçu.</a:t>
            </a:r>
            <a:endParaRPr lang="fr-FR" sz="2200" dirty="0" smtClean="0">
              <a:solidFill>
                <a:srgbClr val="0C419A"/>
              </a:solidFill>
              <a:latin typeface="+mj-lt"/>
            </a:endParaRPr>
          </a:p>
          <a:p>
            <a:endParaRPr lang="fr-FR" dirty="0"/>
          </a:p>
        </p:txBody>
      </p:sp>
    </p:spTree>
    <p:extLst>
      <p:ext uri="{BB962C8B-B14F-4D97-AF65-F5344CB8AC3E}">
        <p14:creationId xmlns:p14="http://schemas.microsoft.com/office/powerpoint/2010/main" val="1069874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 xmlns:a16="http://schemas.microsoft.com/office/drawing/2014/main" id="{D0705470-3B65-634F-8CF5-F7F743A4615A}"/>
              </a:ext>
            </a:extLst>
          </p:cNvPr>
          <p:cNvSpPr>
            <a:spLocks noGrp="1"/>
          </p:cNvSpPr>
          <p:nvPr>
            <p:ph type="body" sz="quarter" idx="27"/>
          </p:nvPr>
        </p:nvSpPr>
        <p:spPr/>
        <p:txBody>
          <a:bodyPr/>
          <a:lstStyle/>
          <a:p>
            <a:endParaRPr lang="fr-FR" dirty="0"/>
          </a:p>
        </p:txBody>
      </p:sp>
      <p:sp>
        <p:nvSpPr>
          <p:cNvPr id="4" name="Espace réservé du numéro de diapositive 3">
            <a:extLst>
              <a:ext uri="{FF2B5EF4-FFF2-40B4-BE49-F238E27FC236}">
                <a16:creationId xmlns="" xmlns:a16="http://schemas.microsoft.com/office/drawing/2014/main" id="{8B5870A7-A5FB-3D42-8F86-34E1792CECE8}"/>
              </a:ext>
            </a:extLst>
          </p:cNvPr>
          <p:cNvSpPr>
            <a:spLocks noGrp="1"/>
          </p:cNvSpPr>
          <p:nvPr>
            <p:ph type="sldNum" sz="quarter" idx="26"/>
          </p:nvPr>
        </p:nvSpPr>
        <p:spPr/>
        <p:txBody>
          <a:bodyPr/>
          <a:lstStyle/>
          <a:p>
            <a:fld id="{975A587B-5814-4D9B-9598-FE9CB954CB01}" type="slidenum">
              <a:rPr lang="fr-FR" smtClean="0"/>
              <a:pPr/>
              <a:t>43</a:t>
            </a:fld>
            <a:endParaRPr lang="fr-FR" dirty="0"/>
          </a:p>
        </p:txBody>
      </p:sp>
      <p:sp>
        <p:nvSpPr>
          <p:cNvPr id="7" name="Espace réservé du texte 6">
            <a:extLst>
              <a:ext uri="{FF2B5EF4-FFF2-40B4-BE49-F238E27FC236}">
                <a16:creationId xmlns="" xmlns:a16="http://schemas.microsoft.com/office/drawing/2014/main" id="{F49026D7-E601-8C4F-9798-0D259EEFA5A6}"/>
              </a:ext>
            </a:extLst>
          </p:cNvPr>
          <p:cNvSpPr>
            <a:spLocks noGrp="1"/>
          </p:cNvSpPr>
          <p:nvPr>
            <p:ph type="body" sz="quarter" idx="28"/>
          </p:nvPr>
        </p:nvSpPr>
        <p:spPr/>
        <p:txBody>
          <a:bodyPr/>
          <a:lstStyle/>
          <a:p>
            <a:endParaRPr lang="fr-FR"/>
          </a:p>
        </p:txBody>
      </p:sp>
      <p:sp>
        <p:nvSpPr>
          <p:cNvPr id="8" name="Espace réservé du texte 7">
            <a:extLst>
              <a:ext uri="{FF2B5EF4-FFF2-40B4-BE49-F238E27FC236}">
                <a16:creationId xmlns="" xmlns:a16="http://schemas.microsoft.com/office/drawing/2014/main" id="{87234C4F-9DFE-8345-93EF-C5DEA4AC29C3}"/>
              </a:ext>
            </a:extLst>
          </p:cNvPr>
          <p:cNvSpPr>
            <a:spLocks noGrp="1"/>
          </p:cNvSpPr>
          <p:nvPr>
            <p:ph type="body" sz="quarter" idx="35"/>
          </p:nvPr>
        </p:nvSpPr>
        <p:spPr>
          <a:xfrm>
            <a:off x="1116013" y="1438275"/>
            <a:ext cx="7156450" cy="1896596"/>
          </a:xfrm>
        </p:spPr>
        <p:txBody>
          <a:bodyPr/>
          <a:lstStyle/>
          <a:p>
            <a:r>
              <a:rPr lang="fr-FR" sz="7200" dirty="0" smtClean="0"/>
              <a:t>Merci </a:t>
            </a:r>
            <a:endParaRPr lang="fr-FR" sz="7200" dirty="0"/>
          </a:p>
          <a:p>
            <a:endParaRPr lang="fr-FR" sz="7200" dirty="0"/>
          </a:p>
        </p:txBody>
      </p:sp>
    </p:spTree>
    <p:extLst>
      <p:ext uri="{BB962C8B-B14F-4D97-AF65-F5344CB8AC3E}">
        <p14:creationId xmlns:p14="http://schemas.microsoft.com/office/powerpoint/2010/main" val="1100789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0EEB4925-44FA-7844-8B0E-E569E85C9D6F}"/>
              </a:ext>
            </a:extLst>
          </p:cNvPr>
          <p:cNvSpPr>
            <a:spLocks noGrp="1"/>
          </p:cNvSpPr>
          <p:nvPr>
            <p:ph type="body" sz="quarter" idx="13"/>
          </p:nvPr>
        </p:nvSpPr>
        <p:spPr>
          <a:xfrm>
            <a:off x="518182" y="1742489"/>
            <a:ext cx="11177632" cy="4133166"/>
          </a:xfrm>
        </p:spPr>
        <p:txBody>
          <a:bodyPr/>
          <a:lstStyle/>
          <a:p>
            <a:pPr>
              <a:spcAft>
                <a:spcPts val="800"/>
              </a:spcAft>
            </a:pPr>
            <a:r>
              <a:rPr lang="fr-FR" sz="2000" b="1" dirty="0">
                <a:solidFill>
                  <a:schemeClr val="tx1"/>
                </a:solidFill>
              </a:rPr>
              <a:t>Une pension d’invalidité sera accordée si l’assuré remplit les conditions </a:t>
            </a:r>
            <a:r>
              <a:rPr lang="fr-FR" sz="2000" b="1" dirty="0" smtClean="0">
                <a:solidFill>
                  <a:schemeClr val="tx1"/>
                </a:solidFill>
              </a:rPr>
              <a:t>médicales et administratives suivantes :</a:t>
            </a:r>
          </a:p>
          <a:p>
            <a:pPr marL="285750" indent="-285750">
              <a:spcAft>
                <a:spcPts val="800"/>
              </a:spcAft>
              <a:buFont typeface="Wingdings" panose="05000000000000000000" pitchFamily="2" charset="2"/>
              <a:buChar char="q"/>
            </a:pPr>
            <a:r>
              <a:rPr lang="fr-FR" sz="1800" dirty="0" smtClean="0">
                <a:solidFill>
                  <a:schemeClr val="tx1"/>
                </a:solidFill>
              </a:rPr>
              <a:t> </a:t>
            </a:r>
            <a:r>
              <a:rPr lang="fr-FR" sz="1800" b="1" dirty="0" smtClean="0">
                <a:solidFill>
                  <a:schemeClr val="tx1"/>
                </a:solidFill>
              </a:rPr>
              <a:t>Condition </a:t>
            </a:r>
            <a:r>
              <a:rPr lang="fr-FR" sz="1800" b="1" dirty="0">
                <a:solidFill>
                  <a:schemeClr val="tx1"/>
                </a:solidFill>
              </a:rPr>
              <a:t>médicale </a:t>
            </a:r>
            <a:r>
              <a:rPr lang="fr-FR" sz="1800" dirty="0">
                <a:solidFill>
                  <a:schemeClr val="tx1"/>
                </a:solidFill>
              </a:rPr>
              <a:t>: </a:t>
            </a:r>
          </a:p>
          <a:p>
            <a:pPr marL="342900" indent="-342900">
              <a:spcAft>
                <a:spcPts val="800"/>
              </a:spcAft>
              <a:buFont typeface="Wingdings" panose="05000000000000000000" pitchFamily="2" charset="2"/>
              <a:buChar char="ü"/>
            </a:pPr>
            <a:r>
              <a:rPr lang="fr-FR" sz="1800" dirty="0">
                <a:solidFill>
                  <a:schemeClr val="tx1"/>
                </a:solidFill>
              </a:rPr>
              <a:t>Relever médicalement de l’invalidité donc voir sa capacité de travail ou de gain réduite d’au moins 2/3</a:t>
            </a:r>
            <a:r>
              <a:rPr lang="fr-FR" sz="1800" dirty="0" smtClean="0">
                <a:solidFill>
                  <a:schemeClr val="tx1"/>
                </a:solidFill>
              </a:rPr>
              <a:t>.</a:t>
            </a:r>
          </a:p>
          <a:p>
            <a:pPr marL="342900" indent="-342900">
              <a:spcAft>
                <a:spcPts val="800"/>
              </a:spcAft>
              <a:buFont typeface="Wingdings" panose="05000000000000000000" pitchFamily="2" charset="2"/>
              <a:buChar char="q"/>
            </a:pPr>
            <a:r>
              <a:rPr lang="fr-FR" sz="1800" b="1" dirty="0">
                <a:solidFill>
                  <a:schemeClr val="tx1"/>
                </a:solidFill>
              </a:rPr>
              <a:t>Conditions administratives </a:t>
            </a:r>
            <a:r>
              <a:rPr lang="fr-FR" sz="1800" dirty="0">
                <a:solidFill>
                  <a:schemeClr val="tx1"/>
                </a:solidFill>
              </a:rPr>
              <a:t>: </a:t>
            </a:r>
          </a:p>
          <a:p>
            <a:pPr marL="342900" indent="-342900">
              <a:spcAft>
                <a:spcPts val="800"/>
              </a:spcAft>
              <a:buFont typeface="Wingdings" panose="05000000000000000000" pitchFamily="2" charset="2"/>
              <a:buChar char="ü"/>
            </a:pPr>
            <a:r>
              <a:rPr lang="fr-FR" sz="1800" dirty="0">
                <a:solidFill>
                  <a:schemeClr val="tx1"/>
                </a:solidFill>
              </a:rPr>
              <a:t>Avoir moins de l'âge légal de départ à la retraite.</a:t>
            </a:r>
          </a:p>
          <a:p>
            <a:pPr marL="342900" indent="-342900">
              <a:spcAft>
                <a:spcPts val="500"/>
              </a:spcAft>
              <a:buFont typeface="Wingdings" panose="05000000000000000000" pitchFamily="2" charset="2"/>
              <a:buChar char="ü"/>
            </a:pPr>
            <a:r>
              <a:rPr lang="fr-FR" sz="1800" dirty="0">
                <a:solidFill>
                  <a:schemeClr val="tx1"/>
                </a:solidFill>
              </a:rPr>
              <a:t>Avoir été immatriculé depuis au moins 12 mois au 1er jour du mois au cours duquel est </a:t>
            </a:r>
            <a:r>
              <a:rPr lang="fr-FR" sz="1800" dirty="0" smtClean="0">
                <a:solidFill>
                  <a:schemeClr val="tx1"/>
                </a:solidFill>
              </a:rPr>
              <a:t>survenue </a:t>
            </a:r>
            <a:r>
              <a:rPr lang="fr-FR" sz="1800" dirty="0">
                <a:solidFill>
                  <a:schemeClr val="tx1"/>
                </a:solidFill>
              </a:rPr>
              <a:t>l’interruption de travail ou la constatation médicale de l’invalidité.</a:t>
            </a:r>
          </a:p>
          <a:p>
            <a:pPr marL="342900" indent="-342900">
              <a:spcAft>
                <a:spcPts val="500"/>
              </a:spcAft>
              <a:buFont typeface="Wingdings" panose="05000000000000000000" pitchFamily="2" charset="2"/>
              <a:buChar char="ü"/>
            </a:pPr>
            <a:r>
              <a:rPr lang="fr-FR" sz="1800" dirty="0">
                <a:solidFill>
                  <a:schemeClr val="tx1"/>
                </a:solidFill>
              </a:rPr>
              <a:t>Avoir effectué 600 heures de travail salarié au cours des 12 mois précédant l’interruption de travail ou de la constatation de l’état d’invalidité ou avoir cotisé sur un salaire au moins égal à 2030 fois le SMIC horaire au cours des 12 mois précédent l’interruption de travail.</a:t>
            </a:r>
          </a:p>
          <a:p>
            <a:pPr marL="342900" indent="-342900">
              <a:spcAft>
                <a:spcPts val="500"/>
              </a:spcAft>
              <a:buFont typeface="Wingdings" panose="05000000000000000000" pitchFamily="2" charset="2"/>
              <a:buChar char="ü"/>
            </a:pPr>
            <a:r>
              <a:rPr lang="fr-FR" sz="1800" dirty="0">
                <a:solidFill>
                  <a:schemeClr val="tx1"/>
                </a:solidFill>
              </a:rPr>
              <a:t>Être en situation régulière.</a:t>
            </a:r>
          </a:p>
          <a:p>
            <a:pPr marL="342900" indent="-342900">
              <a:spcAft>
                <a:spcPts val="500"/>
              </a:spcAft>
              <a:buFont typeface="Wingdings" panose="05000000000000000000" pitchFamily="2" charset="2"/>
              <a:buChar char="ü"/>
            </a:pPr>
            <a:r>
              <a:rPr lang="fr-FR" sz="1800" dirty="0">
                <a:solidFill>
                  <a:schemeClr val="tx1"/>
                </a:solidFill>
              </a:rPr>
              <a:t>Relever du Régime Général ou de la MGEN.</a:t>
            </a:r>
          </a:p>
          <a:p>
            <a:pPr marL="342900" indent="-342900">
              <a:buFont typeface="Wingdings" panose="05000000000000000000" pitchFamily="2" charset="2"/>
              <a:buChar char="ü"/>
            </a:pPr>
            <a:endParaRPr lang="fr-FR" sz="1600" dirty="0">
              <a:solidFill>
                <a:schemeClr val="tx1"/>
              </a:solidFill>
            </a:endParaRPr>
          </a:p>
          <a:p>
            <a:endParaRPr lang="fr-FR" sz="1600" dirty="0" smtClean="0">
              <a:solidFill>
                <a:schemeClr val="tx1"/>
              </a:solidFill>
              <a:latin typeface="Arial"/>
              <a:cs typeface="Arial"/>
            </a:endParaRPr>
          </a:p>
          <a:p>
            <a:r>
              <a:rPr lang="fr-FR" sz="1800" b="1" dirty="0" smtClean="0">
                <a:solidFill>
                  <a:schemeClr val="tx1"/>
                </a:solidFill>
                <a:latin typeface="Arial"/>
                <a:cs typeface="Arial"/>
              </a:rPr>
              <a:t>	</a:t>
            </a:r>
            <a:endParaRPr lang="fr-FR" sz="1200" b="1" dirty="0" smtClean="0">
              <a:solidFill>
                <a:schemeClr val="tx1"/>
              </a:solidFill>
              <a:latin typeface="+mj-lt"/>
            </a:endParaRPr>
          </a:p>
          <a:p>
            <a:pPr lvl="1" indent="0">
              <a:buNone/>
            </a:pPr>
            <a:endParaRPr lang="fr-FR" sz="1800" dirty="0">
              <a:solidFill>
                <a:schemeClr val="tx1"/>
              </a:solidFill>
              <a:latin typeface="+mj-lt"/>
            </a:endParaRPr>
          </a:p>
          <a:p>
            <a:endParaRPr lang="fr-FR" dirty="0"/>
          </a:p>
        </p:txBody>
      </p:sp>
      <p:sp>
        <p:nvSpPr>
          <p:cNvPr id="2" name="Espace réservé du numéro de diapositive 1">
            <a:extLst>
              <a:ext uri="{FF2B5EF4-FFF2-40B4-BE49-F238E27FC236}">
                <a16:creationId xmlns="" xmlns:a16="http://schemas.microsoft.com/office/drawing/2014/main" id="{AF3D4A5A-7655-D144-8FCA-670E819FA4E7}"/>
              </a:ext>
            </a:extLst>
          </p:cNvPr>
          <p:cNvSpPr>
            <a:spLocks noGrp="1"/>
          </p:cNvSpPr>
          <p:nvPr>
            <p:ph type="sldNum" sz="quarter" idx="15"/>
          </p:nvPr>
        </p:nvSpPr>
        <p:spPr/>
        <p:txBody>
          <a:bodyPr/>
          <a:lstStyle/>
          <a:p>
            <a:fld id="{975A587B-5814-4D9B-9598-FE9CB954CB01}" type="slidenum">
              <a:rPr lang="fr-FR" smtClean="0"/>
              <a:pPr/>
              <a:t>5</a:t>
            </a:fld>
            <a:endParaRPr lang="fr-FR" dirty="0"/>
          </a:p>
        </p:txBody>
      </p:sp>
      <p:sp>
        <p:nvSpPr>
          <p:cNvPr id="5" name="Titre 4">
            <a:extLst>
              <a:ext uri="{FF2B5EF4-FFF2-40B4-BE49-F238E27FC236}">
                <a16:creationId xmlns="" xmlns:a16="http://schemas.microsoft.com/office/drawing/2014/main" id="{AA05C0D2-F044-0A40-AC39-EE9B4B34C007}"/>
              </a:ext>
            </a:extLst>
          </p:cNvPr>
          <p:cNvSpPr>
            <a:spLocks noGrp="1"/>
          </p:cNvSpPr>
          <p:nvPr>
            <p:ph type="title"/>
          </p:nvPr>
        </p:nvSpPr>
        <p:spPr/>
        <p:txBody>
          <a:bodyPr>
            <a:normAutofit/>
          </a:bodyPr>
          <a:lstStyle/>
          <a:p>
            <a:r>
              <a:rPr lang="fr-FR" dirty="0" smtClean="0"/>
              <a:t>Les conditions d’attribution</a:t>
            </a:r>
            <a:endParaRPr lang="fr-FR" dirty="0"/>
          </a:p>
        </p:txBody>
      </p:sp>
    </p:spTree>
    <p:extLst>
      <p:ext uri="{BB962C8B-B14F-4D97-AF65-F5344CB8AC3E}">
        <p14:creationId xmlns:p14="http://schemas.microsoft.com/office/powerpoint/2010/main" val="1202210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0EEB4925-44FA-7844-8B0E-E569E85C9D6F}"/>
              </a:ext>
            </a:extLst>
          </p:cNvPr>
          <p:cNvSpPr>
            <a:spLocks noGrp="1"/>
          </p:cNvSpPr>
          <p:nvPr>
            <p:ph type="body" sz="quarter" idx="13"/>
          </p:nvPr>
        </p:nvSpPr>
        <p:spPr>
          <a:xfrm>
            <a:off x="507549" y="1636164"/>
            <a:ext cx="11177632" cy="4133166"/>
          </a:xfrm>
        </p:spPr>
        <p:txBody>
          <a:bodyPr/>
          <a:lstStyle/>
          <a:p>
            <a:pPr marL="342900" indent="-342900">
              <a:buFont typeface="Arial" panose="020B0604020202020204" pitchFamily="34" charset="0"/>
              <a:buChar char="•"/>
            </a:pPr>
            <a:r>
              <a:rPr lang="fr-FR" dirty="0">
                <a:solidFill>
                  <a:schemeClr val="tx1"/>
                </a:solidFill>
                <a:latin typeface="+mj-lt"/>
              </a:rPr>
              <a:t>La </a:t>
            </a:r>
            <a:r>
              <a:rPr lang="fr-FR" dirty="0" smtClean="0">
                <a:solidFill>
                  <a:schemeClr val="tx1"/>
                </a:solidFill>
                <a:latin typeface="+mj-lt"/>
              </a:rPr>
              <a:t>demande d’une </a:t>
            </a:r>
            <a:r>
              <a:rPr lang="fr-FR" dirty="0" smtClean="0">
                <a:solidFill>
                  <a:srgbClr val="0C419A"/>
                </a:solidFill>
                <a:latin typeface="+mj-lt"/>
              </a:rPr>
              <a:t>pension </a:t>
            </a:r>
            <a:r>
              <a:rPr lang="fr-FR" dirty="0">
                <a:solidFill>
                  <a:srgbClr val="0C419A"/>
                </a:solidFill>
                <a:latin typeface="+mj-lt"/>
              </a:rPr>
              <a:t>d'invalidité </a:t>
            </a:r>
            <a:r>
              <a:rPr lang="fr-FR" dirty="0" smtClean="0">
                <a:solidFill>
                  <a:srgbClr val="0C419A"/>
                </a:solidFill>
                <a:latin typeface="+mj-lt"/>
              </a:rPr>
              <a:t>peut se faire via une </a:t>
            </a:r>
            <a:r>
              <a:rPr lang="fr-FR" b="1" dirty="0" smtClean="0">
                <a:solidFill>
                  <a:srgbClr val="0C419A"/>
                </a:solidFill>
                <a:latin typeface="+mj-lt"/>
              </a:rPr>
              <a:t>demande directe de l’assuré </a:t>
            </a:r>
            <a:r>
              <a:rPr lang="fr-FR" dirty="0" smtClean="0">
                <a:solidFill>
                  <a:srgbClr val="0C419A"/>
                </a:solidFill>
                <a:latin typeface="+mj-lt"/>
              </a:rPr>
              <a:t>ou sur</a:t>
            </a:r>
            <a:r>
              <a:rPr lang="fr-FR" b="1" dirty="0" smtClean="0">
                <a:solidFill>
                  <a:srgbClr val="0C419A"/>
                </a:solidFill>
                <a:latin typeface="+mj-lt"/>
              </a:rPr>
              <a:t> avis médical du Médecin Conseil </a:t>
            </a:r>
            <a:r>
              <a:rPr lang="fr-FR" b="1" dirty="0" smtClean="0">
                <a:solidFill>
                  <a:schemeClr val="tx1"/>
                </a:solidFill>
                <a:latin typeface="+mj-lt"/>
              </a:rPr>
              <a:t>(Echelon Local du Service Médical, ELSM)</a:t>
            </a:r>
            <a:r>
              <a:rPr lang="fr-FR" dirty="0" smtClean="0">
                <a:solidFill>
                  <a:schemeClr val="tx1"/>
                </a:solidFill>
                <a:latin typeface="+mj-lt"/>
              </a:rPr>
              <a:t>.</a:t>
            </a:r>
            <a:endParaRPr lang="fr-FR" dirty="0">
              <a:solidFill>
                <a:schemeClr val="tx1"/>
              </a:solidFill>
              <a:latin typeface="+mj-lt"/>
            </a:endParaRPr>
          </a:p>
          <a:p>
            <a:pPr marL="285750" indent="-285750">
              <a:buFont typeface="Wingdings" panose="05000000000000000000" pitchFamily="2" charset="2"/>
              <a:buChar char="q"/>
            </a:pPr>
            <a:r>
              <a:rPr lang="fr-FR" sz="1800" b="1" dirty="0" smtClean="0">
                <a:solidFill>
                  <a:schemeClr val="tx1"/>
                </a:solidFill>
                <a:latin typeface="+mj-lt"/>
              </a:rPr>
              <a:t>	</a:t>
            </a:r>
            <a:r>
              <a:rPr lang="fr-FR" b="1" dirty="0" smtClean="0">
                <a:solidFill>
                  <a:schemeClr val="tx1"/>
                </a:solidFill>
                <a:latin typeface="+mj-lt"/>
              </a:rPr>
              <a:t>Demande directe </a:t>
            </a:r>
            <a:r>
              <a:rPr lang="fr-FR" sz="1800" dirty="0" smtClean="0">
                <a:solidFill>
                  <a:schemeClr val="tx1"/>
                </a:solidFill>
                <a:latin typeface="+mj-lt"/>
              </a:rPr>
              <a:t>: L’assuré réalise sa demande via le formulaire CERFA n°11174*05 	accompagné ou non d’un certificat médical. Si le certificat médical est adressé directement au 	contrôle médical sans le CERFA, </a:t>
            </a:r>
            <a:r>
              <a:rPr lang="fr-FR" sz="1800" dirty="0">
                <a:solidFill>
                  <a:schemeClr val="tx1"/>
                </a:solidFill>
              </a:rPr>
              <a:t>cette demande ne sera pas recevable. Le contrôle médical </a:t>
            </a:r>
            <a:r>
              <a:rPr lang="fr-FR" sz="1800" dirty="0" smtClean="0">
                <a:solidFill>
                  <a:schemeClr val="tx1"/>
                </a:solidFill>
              </a:rPr>
              <a:t>	prendra </a:t>
            </a:r>
            <a:r>
              <a:rPr lang="fr-FR" sz="1800" dirty="0">
                <a:solidFill>
                  <a:schemeClr val="tx1"/>
                </a:solidFill>
              </a:rPr>
              <a:t>contact sous 8 </a:t>
            </a:r>
            <a:r>
              <a:rPr lang="fr-FR" sz="1800" dirty="0" smtClean="0">
                <a:solidFill>
                  <a:schemeClr val="tx1"/>
                </a:solidFill>
              </a:rPr>
              <a:t>jours </a:t>
            </a:r>
            <a:r>
              <a:rPr lang="fr-FR" sz="1800" dirty="0">
                <a:solidFill>
                  <a:schemeClr val="tx1"/>
                </a:solidFill>
              </a:rPr>
              <a:t>avec le médecin qui a fait la demande, pour définir la conduite à tenir</a:t>
            </a:r>
            <a:r>
              <a:rPr lang="fr-FR" sz="1800" dirty="0" smtClean="0">
                <a:solidFill>
                  <a:schemeClr val="tx1"/>
                </a:solidFill>
              </a:rPr>
              <a:t>. </a:t>
            </a:r>
          </a:p>
          <a:p>
            <a:r>
              <a:rPr lang="fr-FR" sz="1800" dirty="0" smtClean="0">
                <a:solidFill>
                  <a:schemeClr val="tx1"/>
                </a:solidFill>
              </a:rPr>
              <a:t>	</a:t>
            </a:r>
            <a:r>
              <a:rPr lang="fr-FR" b="1" u="sng" dirty="0" smtClean="0">
                <a:solidFill>
                  <a:schemeClr val="tx1"/>
                </a:solidFill>
              </a:rPr>
              <a:t>Attention</a:t>
            </a:r>
            <a:r>
              <a:rPr lang="fr-FR" sz="1800" b="1" dirty="0" smtClean="0">
                <a:solidFill>
                  <a:schemeClr val="tx1"/>
                </a:solidFill>
              </a:rPr>
              <a:t> : </a:t>
            </a:r>
            <a:r>
              <a:rPr lang="fr-FR" sz="1800" dirty="0" smtClean="0">
                <a:solidFill>
                  <a:schemeClr val="tx1"/>
                </a:solidFill>
              </a:rPr>
              <a:t>Une demande directe ne peut être faite alors que l’assuré est indemnisé en arrêt 	maladie</a:t>
            </a:r>
            <a:r>
              <a:rPr lang="fr-FR" sz="1800" dirty="0" smtClean="0">
                <a:solidFill>
                  <a:srgbClr val="00B050"/>
                </a:solidFill>
              </a:rPr>
              <a:t>.</a:t>
            </a:r>
          </a:p>
          <a:p>
            <a:r>
              <a:rPr lang="fr-FR" sz="1800" dirty="0">
                <a:solidFill>
                  <a:srgbClr val="00B050"/>
                </a:solidFill>
              </a:rPr>
              <a:t>	</a:t>
            </a:r>
            <a:r>
              <a:rPr lang="fr-FR" sz="1800" dirty="0" smtClean="0">
                <a:solidFill>
                  <a:schemeClr val="tx1"/>
                </a:solidFill>
              </a:rPr>
              <a:t>Si la demande de l’assuré est recevable, une demande d’avis médical sera transmise par le service 	invalidité au Médecin Conseil afin que celui-ci convoque l’assuré pour statuer sur les conditions 	médicales.</a:t>
            </a:r>
            <a:endParaRPr lang="fr-FR" sz="1800" b="1" dirty="0" smtClean="0">
              <a:solidFill>
                <a:schemeClr val="tx1"/>
              </a:solidFill>
            </a:endParaRPr>
          </a:p>
          <a:p>
            <a:r>
              <a:rPr lang="fr-FR" dirty="0" smtClean="0"/>
              <a:t>	</a:t>
            </a:r>
            <a:endParaRPr lang="fr-FR" dirty="0"/>
          </a:p>
        </p:txBody>
      </p:sp>
      <p:sp>
        <p:nvSpPr>
          <p:cNvPr id="2" name="Espace réservé du numéro de diapositive 1">
            <a:extLst>
              <a:ext uri="{FF2B5EF4-FFF2-40B4-BE49-F238E27FC236}">
                <a16:creationId xmlns="" xmlns:a16="http://schemas.microsoft.com/office/drawing/2014/main" id="{AF3D4A5A-7655-D144-8FCA-670E819FA4E7}"/>
              </a:ext>
            </a:extLst>
          </p:cNvPr>
          <p:cNvSpPr>
            <a:spLocks noGrp="1"/>
          </p:cNvSpPr>
          <p:nvPr>
            <p:ph type="sldNum" sz="quarter" idx="15"/>
          </p:nvPr>
        </p:nvSpPr>
        <p:spPr/>
        <p:txBody>
          <a:bodyPr/>
          <a:lstStyle/>
          <a:p>
            <a:fld id="{975A587B-5814-4D9B-9598-FE9CB954CB01}" type="slidenum">
              <a:rPr lang="fr-FR" smtClean="0"/>
              <a:pPr/>
              <a:t>6</a:t>
            </a:fld>
            <a:endParaRPr lang="fr-FR" dirty="0"/>
          </a:p>
        </p:txBody>
      </p:sp>
      <p:sp>
        <p:nvSpPr>
          <p:cNvPr id="5" name="Titre 4">
            <a:extLst>
              <a:ext uri="{FF2B5EF4-FFF2-40B4-BE49-F238E27FC236}">
                <a16:creationId xmlns="" xmlns:a16="http://schemas.microsoft.com/office/drawing/2014/main" id="{AA05C0D2-F044-0A40-AC39-EE9B4B34C007}"/>
              </a:ext>
            </a:extLst>
          </p:cNvPr>
          <p:cNvSpPr>
            <a:spLocks noGrp="1"/>
          </p:cNvSpPr>
          <p:nvPr>
            <p:ph type="title"/>
          </p:nvPr>
        </p:nvSpPr>
        <p:spPr/>
        <p:txBody>
          <a:bodyPr>
            <a:normAutofit/>
          </a:bodyPr>
          <a:lstStyle/>
          <a:p>
            <a:r>
              <a:rPr lang="fr-FR" sz="2400" dirty="0" smtClean="0"/>
              <a:t>Comment et quand faire une demande d’invalidité ?</a:t>
            </a:r>
            <a:endParaRPr lang="fr-FR"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26" y="4554225"/>
            <a:ext cx="65881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27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0EEB4925-44FA-7844-8B0E-E569E85C9D6F}"/>
              </a:ext>
            </a:extLst>
          </p:cNvPr>
          <p:cNvSpPr>
            <a:spLocks noGrp="1"/>
          </p:cNvSpPr>
          <p:nvPr>
            <p:ph type="body" sz="quarter" idx="13"/>
          </p:nvPr>
        </p:nvSpPr>
        <p:spPr>
          <a:xfrm>
            <a:off x="507549" y="1636164"/>
            <a:ext cx="11177632" cy="4133166"/>
          </a:xfrm>
        </p:spPr>
        <p:txBody>
          <a:bodyPr/>
          <a:lstStyle/>
          <a:p>
            <a:r>
              <a:rPr lang="fr-FR" dirty="0" smtClean="0"/>
              <a:t>	</a:t>
            </a:r>
            <a:endParaRPr lang="fr-FR" dirty="0"/>
          </a:p>
        </p:txBody>
      </p:sp>
      <p:sp>
        <p:nvSpPr>
          <p:cNvPr id="2" name="Espace réservé du numéro de diapositive 1">
            <a:extLst>
              <a:ext uri="{FF2B5EF4-FFF2-40B4-BE49-F238E27FC236}">
                <a16:creationId xmlns="" xmlns:a16="http://schemas.microsoft.com/office/drawing/2014/main" id="{AF3D4A5A-7655-D144-8FCA-670E819FA4E7}"/>
              </a:ext>
            </a:extLst>
          </p:cNvPr>
          <p:cNvSpPr>
            <a:spLocks noGrp="1"/>
          </p:cNvSpPr>
          <p:nvPr>
            <p:ph type="sldNum" sz="quarter" idx="15"/>
          </p:nvPr>
        </p:nvSpPr>
        <p:spPr/>
        <p:txBody>
          <a:bodyPr/>
          <a:lstStyle/>
          <a:p>
            <a:fld id="{975A587B-5814-4D9B-9598-FE9CB954CB01}" type="slidenum">
              <a:rPr lang="fr-FR" smtClean="0"/>
              <a:pPr/>
              <a:t>7</a:t>
            </a:fld>
            <a:endParaRPr lang="fr-FR" dirty="0"/>
          </a:p>
        </p:txBody>
      </p:sp>
      <p:sp>
        <p:nvSpPr>
          <p:cNvPr id="5" name="Titre 4">
            <a:extLst>
              <a:ext uri="{FF2B5EF4-FFF2-40B4-BE49-F238E27FC236}">
                <a16:creationId xmlns="" xmlns:a16="http://schemas.microsoft.com/office/drawing/2014/main" id="{AA05C0D2-F044-0A40-AC39-EE9B4B34C007}"/>
              </a:ext>
            </a:extLst>
          </p:cNvPr>
          <p:cNvSpPr>
            <a:spLocks noGrp="1"/>
          </p:cNvSpPr>
          <p:nvPr>
            <p:ph type="title"/>
          </p:nvPr>
        </p:nvSpPr>
        <p:spPr/>
        <p:txBody>
          <a:bodyPr>
            <a:normAutofit/>
          </a:bodyPr>
          <a:lstStyle/>
          <a:p>
            <a:endParaRPr lang="fr-FR" sz="24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788" y="0"/>
            <a:ext cx="4846424" cy="6858000"/>
          </a:xfrm>
          <a:prstGeom prst="rect">
            <a:avLst/>
          </a:prstGeom>
        </p:spPr>
      </p:pic>
    </p:spTree>
    <p:extLst>
      <p:ext uri="{BB962C8B-B14F-4D97-AF65-F5344CB8AC3E}">
        <p14:creationId xmlns:p14="http://schemas.microsoft.com/office/powerpoint/2010/main" val="93190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AF3D4A5A-7655-D144-8FCA-670E819FA4E7}"/>
              </a:ext>
            </a:extLst>
          </p:cNvPr>
          <p:cNvSpPr>
            <a:spLocks noGrp="1"/>
          </p:cNvSpPr>
          <p:nvPr>
            <p:ph type="sldNum" sz="quarter" idx="15"/>
          </p:nvPr>
        </p:nvSpPr>
        <p:spPr/>
        <p:txBody>
          <a:bodyPr/>
          <a:lstStyle/>
          <a:p>
            <a:fld id="{975A587B-5814-4D9B-9598-FE9CB954CB01}" type="slidenum">
              <a:rPr lang="fr-FR" smtClean="0">
                <a:solidFill>
                  <a:srgbClr val="0C419A"/>
                </a:solidFill>
              </a:rPr>
              <a:pPr/>
              <a:t>8</a:t>
            </a:fld>
            <a:endParaRPr lang="fr-FR" dirty="0">
              <a:solidFill>
                <a:srgbClr val="0C419A"/>
              </a:solidFill>
            </a:endParaRPr>
          </a:p>
        </p:txBody>
      </p:sp>
      <p:sp>
        <p:nvSpPr>
          <p:cNvPr id="5" name="Titre 4">
            <a:extLst>
              <a:ext uri="{FF2B5EF4-FFF2-40B4-BE49-F238E27FC236}">
                <a16:creationId xmlns="" xmlns:a16="http://schemas.microsoft.com/office/drawing/2014/main" id="{AA05C0D2-F044-0A40-AC39-EE9B4B34C007}"/>
              </a:ext>
            </a:extLst>
          </p:cNvPr>
          <p:cNvSpPr>
            <a:spLocks noGrp="1"/>
          </p:cNvSpPr>
          <p:nvPr>
            <p:ph type="title"/>
          </p:nvPr>
        </p:nvSpPr>
        <p:spPr>
          <a:solidFill>
            <a:schemeClr val="tx1"/>
          </a:solidFill>
        </p:spPr>
        <p:txBody>
          <a:bodyPr>
            <a:normAutofit/>
          </a:bodyPr>
          <a:lstStyle/>
          <a:p>
            <a:r>
              <a:rPr lang="fr-FR" sz="2400" dirty="0" smtClean="0"/>
              <a:t>Circuit d’une demande directe de pension d’invalidité</a:t>
            </a:r>
            <a:endParaRPr lang="fr-FR" sz="2400" dirty="0"/>
          </a:p>
        </p:txBody>
      </p:sp>
      <p:sp>
        <p:nvSpPr>
          <p:cNvPr id="10" name="Rectangle à coins arrondis 9"/>
          <p:cNvSpPr/>
          <p:nvPr/>
        </p:nvSpPr>
        <p:spPr>
          <a:xfrm>
            <a:off x="5092994" y="1760994"/>
            <a:ext cx="1371602" cy="707064"/>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fr-FR" sz="1400" b="1" dirty="0" smtClean="0">
                <a:solidFill>
                  <a:prstClr val="white"/>
                </a:solidFill>
                <a:cs typeface="Arial"/>
              </a:rPr>
              <a:t>É</a:t>
            </a:r>
            <a:r>
              <a:rPr lang="fr-FR" sz="1400" b="1" dirty="0" smtClean="0">
                <a:solidFill>
                  <a:prstClr val="white"/>
                </a:solidFill>
              </a:rPr>
              <a:t>tude de la recevabilité</a:t>
            </a:r>
            <a:endParaRPr lang="fr-FR" sz="1400" b="1" dirty="0">
              <a:solidFill>
                <a:prstClr val="white"/>
              </a:solidFill>
            </a:endParaRPr>
          </a:p>
        </p:txBody>
      </p:sp>
      <p:sp>
        <p:nvSpPr>
          <p:cNvPr id="13" name="Rectangle à coins arrondis 12"/>
          <p:cNvSpPr/>
          <p:nvPr/>
        </p:nvSpPr>
        <p:spPr>
          <a:xfrm>
            <a:off x="9053621" y="1757877"/>
            <a:ext cx="1562985" cy="707282"/>
          </a:xfrm>
          <a:prstGeom prst="roundRect">
            <a:avLst/>
          </a:prstGeom>
          <a:solidFill>
            <a:srgbClr val="FF82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prstClr val="white"/>
                </a:solidFill>
                <a:effectLst>
                  <a:outerShdw blurRad="38100" dist="38100" dir="2700000" algn="tl">
                    <a:srgbClr val="000000">
                      <a:alpha val="43137"/>
                    </a:srgbClr>
                  </a:outerShdw>
                </a:effectLst>
              </a:rPr>
              <a:t>Rejet administratif</a:t>
            </a:r>
            <a:endParaRPr lang="fr-FR" sz="1600" b="1" dirty="0">
              <a:solidFill>
                <a:prstClr val="white"/>
              </a:solidFill>
              <a:effectLst>
                <a:outerShdw blurRad="38100" dist="38100" dir="2700000" algn="tl">
                  <a:srgbClr val="000000">
                    <a:alpha val="43137"/>
                  </a:srgbClr>
                </a:outerShdw>
              </a:effectLst>
            </a:endParaRPr>
          </a:p>
        </p:txBody>
      </p:sp>
      <p:sp>
        <p:nvSpPr>
          <p:cNvPr id="17" name="Rectangle à coins arrondis 16"/>
          <p:cNvSpPr/>
          <p:nvPr/>
        </p:nvSpPr>
        <p:spPr>
          <a:xfrm>
            <a:off x="4954772" y="2783484"/>
            <a:ext cx="1648047" cy="925032"/>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fr-FR" sz="1400" b="1" dirty="0" smtClean="0">
                <a:solidFill>
                  <a:prstClr val="white"/>
                </a:solidFill>
              </a:rPr>
              <a:t>Demande de pièces justificatives à l’assuré</a:t>
            </a:r>
            <a:endParaRPr lang="fr-FR" sz="1400" b="1" dirty="0">
              <a:solidFill>
                <a:prstClr val="white"/>
              </a:solidFill>
            </a:endParaRPr>
          </a:p>
        </p:txBody>
      </p:sp>
      <p:sp>
        <p:nvSpPr>
          <p:cNvPr id="28" name="Rectangle à coins arrondis 27"/>
          <p:cNvSpPr/>
          <p:nvPr/>
        </p:nvSpPr>
        <p:spPr>
          <a:xfrm>
            <a:off x="9053621" y="2783484"/>
            <a:ext cx="1562985" cy="925032"/>
          </a:xfrm>
          <a:prstGeom prst="roundRect">
            <a:avLst/>
          </a:prstGeom>
          <a:solidFill>
            <a:srgbClr val="FF82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prstClr val="white"/>
                </a:solidFill>
                <a:effectLst>
                  <a:outerShdw blurRad="38100" dist="38100" dir="2700000" algn="tl">
                    <a:srgbClr val="000000">
                      <a:alpha val="43137"/>
                    </a:srgbClr>
                  </a:outerShdw>
                </a:effectLst>
              </a:rPr>
              <a:t>Classement sans suite</a:t>
            </a:r>
            <a:endParaRPr lang="fr-FR" sz="1600" b="1" dirty="0">
              <a:solidFill>
                <a:prstClr val="white"/>
              </a:solidFill>
              <a:effectLst>
                <a:outerShdw blurRad="38100" dist="38100" dir="2700000" algn="tl">
                  <a:srgbClr val="000000">
                    <a:alpha val="43137"/>
                  </a:srgbClr>
                </a:outerShdw>
              </a:effectLst>
            </a:endParaRPr>
          </a:p>
        </p:txBody>
      </p:sp>
      <p:sp>
        <p:nvSpPr>
          <p:cNvPr id="40" name="Rectangle à coins arrondis 39"/>
          <p:cNvSpPr/>
          <p:nvPr/>
        </p:nvSpPr>
        <p:spPr>
          <a:xfrm>
            <a:off x="2390995" y="1760994"/>
            <a:ext cx="1371600" cy="70728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solidFill>
                  <a:prstClr val="white"/>
                </a:solidFill>
              </a:rPr>
              <a:t>Demande avis médical à l’ELSM</a:t>
            </a:r>
            <a:endParaRPr lang="fr-FR" sz="1400" b="1" dirty="0">
              <a:solidFill>
                <a:prstClr val="white"/>
              </a:solidFill>
            </a:endParaRPr>
          </a:p>
        </p:txBody>
      </p:sp>
      <p:cxnSp>
        <p:nvCxnSpPr>
          <p:cNvPr id="46" name="Connecteur droit avec flèche 45"/>
          <p:cNvCxnSpPr>
            <a:stCxn id="10" idx="2"/>
            <a:endCxn id="17" idx="0"/>
          </p:cNvCxnSpPr>
          <p:nvPr/>
        </p:nvCxnSpPr>
        <p:spPr>
          <a:xfrm>
            <a:off x="5778795" y="2468058"/>
            <a:ext cx="1" cy="315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a:stCxn id="10" idx="3"/>
            <a:endCxn id="13" idx="1"/>
          </p:cNvCxnSpPr>
          <p:nvPr/>
        </p:nvCxnSpPr>
        <p:spPr>
          <a:xfrm flipV="1">
            <a:off x="6464596" y="2111518"/>
            <a:ext cx="2589025" cy="300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stCxn id="10" idx="1"/>
            <a:endCxn id="40" idx="3"/>
          </p:cNvCxnSpPr>
          <p:nvPr/>
        </p:nvCxnSpPr>
        <p:spPr>
          <a:xfrm flipH="1">
            <a:off x="3762595" y="2114526"/>
            <a:ext cx="1330399" cy="10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stCxn id="17" idx="3"/>
            <a:endCxn id="28" idx="1"/>
          </p:cNvCxnSpPr>
          <p:nvPr/>
        </p:nvCxnSpPr>
        <p:spPr>
          <a:xfrm>
            <a:off x="6602819" y="3246000"/>
            <a:ext cx="24508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61"/>
          <p:cNvCxnSpPr>
            <a:stCxn id="17" idx="1"/>
          </p:cNvCxnSpPr>
          <p:nvPr/>
        </p:nvCxnSpPr>
        <p:spPr>
          <a:xfrm flipH="1">
            <a:off x="3163186" y="3246000"/>
            <a:ext cx="17915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cteur droit 63"/>
          <p:cNvCxnSpPr>
            <a:stCxn id="40" idx="2"/>
          </p:cNvCxnSpPr>
          <p:nvPr/>
        </p:nvCxnSpPr>
        <p:spPr>
          <a:xfrm>
            <a:off x="3076795" y="2468276"/>
            <a:ext cx="1" cy="7677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ZoneTexte 65"/>
          <p:cNvSpPr txBox="1"/>
          <p:nvPr/>
        </p:nvSpPr>
        <p:spPr>
          <a:xfrm>
            <a:off x="3129958" y="2920703"/>
            <a:ext cx="1791586" cy="307777"/>
          </a:xfrm>
          <a:prstGeom prst="rect">
            <a:avLst/>
          </a:prstGeom>
          <a:noFill/>
        </p:spPr>
        <p:txBody>
          <a:bodyPr wrap="square" rtlCol="0">
            <a:spAutoFit/>
          </a:bodyPr>
          <a:lstStyle/>
          <a:p>
            <a:r>
              <a:rPr lang="fr-FR" sz="1400" dirty="0" smtClean="0">
                <a:solidFill>
                  <a:srgbClr val="0C419A"/>
                </a:solidFill>
              </a:rPr>
              <a:t>Retour des pièces</a:t>
            </a:r>
            <a:endParaRPr lang="fr-FR" sz="1400" dirty="0">
              <a:solidFill>
                <a:srgbClr val="0C419A"/>
              </a:solidFill>
            </a:endParaRPr>
          </a:p>
        </p:txBody>
      </p:sp>
      <p:sp>
        <p:nvSpPr>
          <p:cNvPr id="69" name="ZoneTexte 68"/>
          <p:cNvSpPr txBox="1"/>
          <p:nvPr/>
        </p:nvSpPr>
        <p:spPr>
          <a:xfrm>
            <a:off x="6836733" y="2712823"/>
            <a:ext cx="1967023" cy="523220"/>
          </a:xfrm>
          <a:prstGeom prst="rect">
            <a:avLst/>
          </a:prstGeom>
          <a:noFill/>
        </p:spPr>
        <p:txBody>
          <a:bodyPr wrap="square" rtlCol="0">
            <a:spAutoFit/>
          </a:bodyPr>
          <a:lstStyle/>
          <a:p>
            <a:pPr algn="ctr"/>
            <a:r>
              <a:rPr lang="fr-FR" sz="1400" dirty="0" smtClean="0">
                <a:solidFill>
                  <a:srgbClr val="0C419A"/>
                </a:solidFill>
              </a:rPr>
              <a:t>Pièces non renvoyées sous 40 jours</a:t>
            </a:r>
            <a:endParaRPr lang="fr-FR" sz="1400" dirty="0">
              <a:solidFill>
                <a:srgbClr val="0C419A"/>
              </a:solidFill>
            </a:endParaRPr>
          </a:p>
        </p:txBody>
      </p:sp>
      <p:sp>
        <p:nvSpPr>
          <p:cNvPr id="70" name="ZoneTexte 69"/>
          <p:cNvSpPr txBox="1"/>
          <p:nvPr/>
        </p:nvSpPr>
        <p:spPr>
          <a:xfrm>
            <a:off x="6464596" y="1860383"/>
            <a:ext cx="2525231" cy="523220"/>
          </a:xfrm>
          <a:prstGeom prst="rect">
            <a:avLst/>
          </a:prstGeom>
          <a:noFill/>
        </p:spPr>
        <p:txBody>
          <a:bodyPr wrap="square" rtlCol="0">
            <a:spAutoFit/>
          </a:bodyPr>
          <a:lstStyle/>
          <a:p>
            <a:pPr algn="ctr"/>
            <a:r>
              <a:rPr lang="fr-FR" sz="1400" dirty="0" smtClean="0"/>
              <a:t>Indemnités Journalières </a:t>
            </a:r>
            <a:r>
              <a:rPr lang="fr-FR" sz="1400" dirty="0" smtClean="0">
                <a:solidFill>
                  <a:srgbClr val="0C419A"/>
                </a:solidFill>
              </a:rPr>
              <a:t>en cours, Âge &gt; 62 ans, …</a:t>
            </a:r>
            <a:endParaRPr lang="fr-FR" sz="1400" dirty="0">
              <a:solidFill>
                <a:srgbClr val="0C419A"/>
              </a:solidFill>
            </a:endParaRPr>
          </a:p>
        </p:txBody>
      </p:sp>
      <p:sp>
        <p:nvSpPr>
          <p:cNvPr id="71" name="Rectangle à coins arrondis 70"/>
          <p:cNvSpPr/>
          <p:nvPr/>
        </p:nvSpPr>
        <p:spPr>
          <a:xfrm>
            <a:off x="297713" y="2755899"/>
            <a:ext cx="1435395" cy="925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solidFill>
                  <a:prstClr val="white"/>
                </a:solidFill>
              </a:rPr>
              <a:t>Avis médical favorable</a:t>
            </a:r>
            <a:endParaRPr lang="fr-FR" sz="1400" b="1" dirty="0">
              <a:solidFill>
                <a:prstClr val="white"/>
              </a:solidFill>
            </a:endParaRPr>
          </a:p>
        </p:txBody>
      </p:sp>
      <p:cxnSp>
        <p:nvCxnSpPr>
          <p:cNvPr id="75" name="Connecteur droit avec flèche 74"/>
          <p:cNvCxnSpPr/>
          <p:nvPr/>
        </p:nvCxnSpPr>
        <p:spPr>
          <a:xfrm flipH="1">
            <a:off x="1733108" y="3246000"/>
            <a:ext cx="14300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Rectangle à coins arrondis 75"/>
          <p:cNvSpPr/>
          <p:nvPr/>
        </p:nvSpPr>
        <p:spPr>
          <a:xfrm>
            <a:off x="297712" y="4230075"/>
            <a:ext cx="1435395" cy="818707"/>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fr-FR" sz="1400" b="1" dirty="0" smtClean="0">
                <a:solidFill>
                  <a:prstClr val="white"/>
                </a:solidFill>
                <a:cs typeface="Arial"/>
              </a:rPr>
              <a:t>Étude des droits administratifs</a:t>
            </a:r>
            <a:endParaRPr lang="fr-FR" sz="1400" b="1" dirty="0">
              <a:solidFill>
                <a:prstClr val="white"/>
              </a:solidFill>
            </a:endParaRPr>
          </a:p>
        </p:txBody>
      </p:sp>
      <p:cxnSp>
        <p:nvCxnSpPr>
          <p:cNvPr id="78" name="Connecteur droit avec flèche 77"/>
          <p:cNvCxnSpPr>
            <a:stCxn id="71" idx="2"/>
            <a:endCxn id="76" idx="0"/>
          </p:cNvCxnSpPr>
          <p:nvPr/>
        </p:nvCxnSpPr>
        <p:spPr>
          <a:xfrm flipH="1">
            <a:off x="1015410" y="3680931"/>
            <a:ext cx="1" cy="549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Rectangle à coins arrondis 78"/>
          <p:cNvSpPr/>
          <p:nvPr/>
        </p:nvSpPr>
        <p:spPr>
          <a:xfrm>
            <a:off x="2868129" y="4238484"/>
            <a:ext cx="1454003" cy="810299"/>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smtClean="0">
                <a:solidFill>
                  <a:prstClr val="white"/>
                </a:solidFill>
                <a:effectLst>
                  <a:outerShdw blurRad="38100" dist="38100" dir="2700000" algn="tl">
                    <a:srgbClr val="000000">
                      <a:alpha val="43137"/>
                    </a:srgbClr>
                  </a:outerShdw>
                </a:effectLst>
              </a:rPr>
              <a:t>Notification de pension d’invalidité</a:t>
            </a:r>
            <a:endParaRPr lang="fr-FR" sz="1600" b="1" dirty="0">
              <a:solidFill>
                <a:prstClr val="white"/>
              </a:solidFill>
              <a:effectLst>
                <a:outerShdw blurRad="38100" dist="38100" dir="2700000" algn="tl">
                  <a:srgbClr val="000000">
                    <a:alpha val="43137"/>
                  </a:srgbClr>
                </a:outerShdw>
              </a:effectLst>
            </a:endParaRPr>
          </a:p>
        </p:txBody>
      </p:sp>
      <p:sp>
        <p:nvSpPr>
          <p:cNvPr id="80" name="Rectangle à coins arrondis 79"/>
          <p:cNvSpPr/>
          <p:nvPr/>
        </p:nvSpPr>
        <p:spPr>
          <a:xfrm>
            <a:off x="4954772" y="5574195"/>
            <a:ext cx="1648047" cy="691117"/>
          </a:xfrm>
          <a:prstGeom prst="roundRect">
            <a:avLst/>
          </a:prstGeom>
          <a:solidFill>
            <a:srgbClr val="FF82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prstClr val="white"/>
                </a:solidFill>
                <a:effectLst>
                  <a:outerShdw blurRad="38100" dist="38100" dir="2700000" algn="tl">
                    <a:srgbClr val="000000">
                      <a:alpha val="43137"/>
                    </a:srgbClr>
                  </a:outerShdw>
                </a:effectLst>
              </a:rPr>
              <a:t>Rejet administratif</a:t>
            </a:r>
            <a:endParaRPr lang="fr-FR" sz="1600" b="1" dirty="0">
              <a:solidFill>
                <a:prstClr val="white"/>
              </a:solidFill>
              <a:effectLst>
                <a:outerShdw blurRad="38100" dist="38100" dir="2700000" algn="tl">
                  <a:srgbClr val="000000">
                    <a:alpha val="43137"/>
                  </a:srgbClr>
                </a:outerShdw>
              </a:effectLst>
            </a:endParaRPr>
          </a:p>
        </p:txBody>
      </p:sp>
      <p:cxnSp>
        <p:nvCxnSpPr>
          <p:cNvPr id="114" name="Connecteur droit 113"/>
          <p:cNvCxnSpPr/>
          <p:nvPr/>
        </p:nvCxnSpPr>
        <p:spPr>
          <a:xfrm>
            <a:off x="3076796" y="3236043"/>
            <a:ext cx="0" cy="467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a:xfrm>
            <a:off x="3087428" y="3703308"/>
            <a:ext cx="1536405" cy="0"/>
          </a:xfrm>
          <a:prstGeom prst="line">
            <a:avLst/>
          </a:prstGeom>
        </p:spPr>
        <p:style>
          <a:lnRef idx="1">
            <a:schemeClr val="accent1"/>
          </a:lnRef>
          <a:fillRef idx="0">
            <a:schemeClr val="accent1"/>
          </a:fillRef>
          <a:effectRef idx="0">
            <a:schemeClr val="accent1"/>
          </a:effectRef>
          <a:fontRef idx="minor">
            <a:schemeClr val="tx1"/>
          </a:fontRef>
        </p:style>
      </p:cxnSp>
      <p:sp>
        <p:nvSpPr>
          <p:cNvPr id="119" name="Rectangle à coins arrondis 118"/>
          <p:cNvSpPr/>
          <p:nvPr/>
        </p:nvSpPr>
        <p:spPr>
          <a:xfrm>
            <a:off x="4954772" y="4238484"/>
            <a:ext cx="1648047" cy="8103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b="1" dirty="0" smtClean="0">
                <a:solidFill>
                  <a:prstClr val="white"/>
                </a:solidFill>
              </a:rPr>
              <a:t>Avis médical défavorable </a:t>
            </a:r>
            <a:endParaRPr lang="fr-FR" sz="1400" b="1" dirty="0">
              <a:solidFill>
                <a:prstClr val="white"/>
              </a:solidFill>
            </a:endParaRPr>
          </a:p>
        </p:txBody>
      </p:sp>
      <p:cxnSp>
        <p:nvCxnSpPr>
          <p:cNvPr id="121" name="Connecteur droit 120"/>
          <p:cNvCxnSpPr/>
          <p:nvPr/>
        </p:nvCxnSpPr>
        <p:spPr>
          <a:xfrm>
            <a:off x="4623833" y="3708516"/>
            <a:ext cx="0" cy="9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Connecteur droit avec flèche 122"/>
          <p:cNvCxnSpPr>
            <a:endCxn id="119" idx="1"/>
          </p:cNvCxnSpPr>
          <p:nvPr/>
        </p:nvCxnSpPr>
        <p:spPr>
          <a:xfrm>
            <a:off x="4623833" y="4639431"/>
            <a:ext cx="330939" cy="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 name="Rectangle à coins arrondis 132"/>
          <p:cNvSpPr/>
          <p:nvPr/>
        </p:nvSpPr>
        <p:spPr>
          <a:xfrm>
            <a:off x="6966982" y="4230075"/>
            <a:ext cx="1584251" cy="818709"/>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fr-FR" sz="1400" b="1" dirty="0" smtClean="0">
                <a:solidFill>
                  <a:prstClr val="white"/>
                </a:solidFill>
                <a:cs typeface="Arial"/>
              </a:rPr>
              <a:t>Étude des droits administratifs</a:t>
            </a:r>
            <a:endParaRPr lang="fr-FR" sz="1400" b="1" dirty="0">
              <a:solidFill>
                <a:prstClr val="white"/>
              </a:solidFill>
            </a:endParaRPr>
          </a:p>
        </p:txBody>
      </p:sp>
      <p:cxnSp>
        <p:nvCxnSpPr>
          <p:cNvPr id="135" name="Connecteur droit avec flèche 134"/>
          <p:cNvCxnSpPr>
            <a:stCxn id="119" idx="3"/>
            <a:endCxn id="133" idx="1"/>
          </p:cNvCxnSpPr>
          <p:nvPr/>
        </p:nvCxnSpPr>
        <p:spPr>
          <a:xfrm flipV="1">
            <a:off x="6602819" y="4639430"/>
            <a:ext cx="364163" cy="4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6" name="Rectangle à coins arrondis 135"/>
          <p:cNvSpPr/>
          <p:nvPr/>
        </p:nvSpPr>
        <p:spPr>
          <a:xfrm>
            <a:off x="9602525" y="4230077"/>
            <a:ext cx="1578934" cy="818706"/>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b="1" dirty="0" smtClean="0">
                <a:solidFill>
                  <a:prstClr val="white"/>
                </a:solidFill>
                <a:effectLst>
                  <a:outerShdw blurRad="38100" dist="38100" dir="2700000" algn="tl">
                    <a:srgbClr val="000000">
                      <a:alpha val="43137"/>
                    </a:srgbClr>
                  </a:outerShdw>
                </a:effectLst>
              </a:rPr>
              <a:t>Refus médical</a:t>
            </a:r>
            <a:endParaRPr lang="fr-FR" sz="1600" b="1" dirty="0">
              <a:solidFill>
                <a:prstClr val="white"/>
              </a:solidFill>
              <a:effectLst>
                <a:outerShdw blurRad="38100" dist="38100" dir="2700000" algn="tl">
                  <a:srgbClr val="000000">
                    <a:alpha val="43137"/>
                  </a:srgbClr>
                </a:outerShdw>
              </a:effectLst>
            </a:endParaRPr>
          </a:p>
        </p:txBody>
      </p:sp>
      <p:cxnSp>
        <p:nvCxnSpPr>
          <p:cNvPr id="138" name="Connecteur droit avec flèche 137"/>
          <p:cNvCxnSpPr>
            <a:stCxn id="133" idx="3"/>
            <a:endCxn id="136" idx="1"/>
          </p:cNvCxnSpPr>
          <p:nvPr/>
        </p:nvCxnSpPr>
        <p:spPr>
          <a:xfrm>
            <a:off x="8551233" y="4639430"/>
            <a:ext cx="10512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6" name="ZoneTexte 145"/>
          <p:cNvSpPr txBox="1"/>
          <p:nvPr/>
        </p:nvSpPr>
        <p:spPr>
          <a:xfrm>
            <a:off x="8607053" y="4116211"/>
            <a:ext cx="893135" cy="523220"/>
          </a:xfrm>
          <a:prstGeom prst="rect">
            <a:avLst/>
          </a:prstGeom>
          <a:noFill/>
        </p:spPr>
        <p:txBody>
          <a:bodyPr wrap="square" rtlCol="0">
            <a:spAutoFit/>
          </a:bodyPr>
          <a:lstStyle/>
          <a:p>
            <a:pPr algn="ctr"/>
            <a:r>
              <a:rPr lang="fr-FR" sz="1400" dirty="0" smtClean="0">
                <a:solidFill>
                  <a:srgbClr val="0C419A"/>
                </a:solidFill>
              </a:rPr>
              <a:t>Droits</a:t>
            </a:r>
          </a:p>
          <a:p>
            <a:pPr algn="ctr"/>
            <a:r>
              <a:rPr lang="fr-FR" sz="1400" dirty="0" smtClean="0">
                <a:solidFill>
                  <a:srgbClr val="0C419A"/>
                </a:solidFill>
              </a:rPr>
              <a:t>ouverts</a:t>
            </a:r>
            <a:endParaRPr lang="fr-FR" sz="1400" dirty="0">
              <a:solidFill>
                <a:srgbClr val="0C419A"/>
              </a:solidFill>
            </a:endParaRPr>
          </a:p>
        </p:txBody>
      </p:sp>
      <p:sp>
        <p:nvSpPr>
          <p:cNvPr id="147" name="ZoneTexte 146"/>
          <p:cNvSpPr txBox="1"/>
          <p:nvPr/>
        </p:nvSpPr>
        <p:spPr>
          <a:xfrm>
            <a:off x="6634716" y="5396535"/>
            <a:ext cx="1092494" cy="523220"/>
          </a:xfrm>
          <a:prstGeom prst="rect">
            <a:avLst/>
          </a:prstGeom>
          <a:noFill/>
        </p:spPr>
        <p:txBody>
          <a:bodyPr wrap="square" rtlCol="0">
            <a:spAutoFit/>
          </a:bodyPr>
          <a:lstStyle/>
          <a:p>
            <a:pPr algn="ctr"/>
            <a:r>
              <a:rPr lang="fr-FR" sz="1400" dirty="0" smtClean="0">
                <a:solidFill>
                  <a:srgbClr val="0C419A"/>
                </a:solidFill>
              </a:rPr>
              <a:t>Droits non </a:t>
            </a:r>
          </a:p>
          <a:p>
            <a:pPr algn="ctr"/>
            <a:r>
              <a:rPr lang="fr-FR" sz="1400" dirty="0" smtClean="0">
                <a:solidFill>
                  <a:srgbClr val="0C419A"/>
                </a:solidFill>
              </a:rPr>
              <a:t>ouverts</a:t>
            </a:r>
            <a:endParaRPr lang="fr-FR" sz="1400" dirty="0">
              <a:solidFill>
                <a:srgbClr val="0C419A"/>
              </a:solidFill>
            </a:endParaRPr>
          </a:p>
        </p:txBody>
      </p:sp>
      <p:sp>
        <p:nvSpPr>
          <p:cNvPr id="148" name="ZoneTexte 147"/>
          <p:cNvSpPr txBox="1"/>
          <p:nvPr/>
        </p:nvSpPr>
        <p:spPr>
          <a:xfrm>
            <a:off x="1848735" y="4100695"/>
            <a:ext cx="988827" cy="523220"/>
          </a:xfrm>
          <a:prstGeom prst="rect">
            <a:avLst/>
          </a:prstGeom>
          <a:noFill/>
        </p:spPr>
        <p:txBody>
          <a:bodyPr wrap="square" rtlCol="0">
            <a:spAutoFit/>
          </a:bodyPr>
          <a:lstStyle/>
          <a:p>
            <a:pPr algn="ctr"/>
            <a:r>
              <a:rPr lang="fr-FR" sz="1400" dirty="0" smtClean="0">
                <a:solidFill>
                  <a:srgbClr val="0C419A"/>
                </a:solidFill>
              </a:rPr>
              <a:t>Droits ouverts</a:t>
            </a:r>
            <a:endParaRPr lang="fr-FR" sz="1400" dirty="0">
              <a:solidFill>
                <a:srgbClr val="0C419A"/>
              </a:solidFill>
            </a:endParaRPr>
          </a:p>
        </p:txBody>
      </p:sp>
      <p:sp>
        <p:nvSpPr>
          <p:cNvPr id="149" name="ZoneTexte 148"/>
          <p:cNvSpPr txBox="1"/>
          <p:nvPr/>
        </p:nvSpPr>
        <p:spPr>
          <a:xfrm>
            <a:off x="2300618" y="5409903"/>
            <a:ext cx="991638" cy="523220"/>
          </a:xfrm>
          <a:prstGeom prst="rect">
            <a:avLst/>
          </a:prstGeom>
          <a:noFill/>
        </p:spPr>
        <p:txBody>
          <a:bodyPr wrap="square" rtlCol="0">
            <a:spAutoFit/>
          </a:bodyPr>
          <a:lstStyle/>
          <a:p>
            <a:pPr algn="ctr"/>
            <a:r>
              <a:rPr lang="fr-FR" sz="1400" dirty="0" smtClean="0">
                <a:solidFill>
                  <a:srgbClr val="0C419A"/>
                </a:solidFill>
              </a:rPr>
              <a:t>Droits non ouverts</a:t>
            </a:r>
            <a:endParaRPr lang="fr-FR" sz="1400" dirty="0">
              <a:solidFill>
                <a:srgbClr val="0C419A"/>
              </a:solidFill>
            </a:endParaRPr>
          </a:p>
        </p:txBody>
      </p:sp>
      <p:cxnSp>
        <p:nvCxnSpPr>
          <p:cNvPr id="177" name="Connecteur droit 176"/>
          <p:cNvCxnSpPr>
            <a:stCxn id="76" idx="2"/>
          </p:cNvCxnSpPr>
          <p:nvPr/>
        </p:nvCxnSpPr>
        <p:spPr>
          <a:xfrm>
            <a:off x="1015410" y="5048782"/>
            <a:ext cx="1" cy="870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Connecteur droit avec flèche 178"/>
          <p:cNvCxnSpPr>
            <a:endCxn id="80" idx="1"/>
          </p:cNvCxnSpPr>
          <p:nvPr/>
        </p:nvCxnSpPr>
        <p:spPr>
          <a:xfrm flipV="1">
            <a:off x="1015411" y="5919754"/>
            <a:ext cx="393936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3" name="Connecteur droit avec flèche 182"/>
          <p:cNvCxnSpPr>
            <a:stCxn id="76" idx="3"/>
            <a:endCxn id="79" idx="1"/>
          </p:cNvCxnSpPr>
          <p:nvPr/>
        </p:nvCxnSpPr>
        <p:spPr>
          <a:xfrm>
            <a:off x="1733107" y="4639429"/>
            <a:ext cx="1135022" cy="4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9" name="Connecteur droit 208"/>
          <p:cNvCxnSpPr>
            <a:stCxn id="133" idx="2"/>
          </p:cNvCxnSpPr>
          <p:nvPr/>
        </p:nvCxnSpPr>
        <p:spPr>
          <a:xfrm>
            <a:off x="7759108" y="5048784"/>
            <a:ext cx="0" cy="884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Connecteur droit avec flèche 210"/>
          <p:cNvCxnSpPr>
            <a:endCxn id="80" idx="3"/>
          </p:cNvCxnSpPr>
          <p:nvPr/>
        </p:nvCxnSpPr>
        <p:spPr>
          <a:xfrm flipH="1" flipV="1">
            <a:off x="6602819" y="5919754"/>
            <a:ext cx="1156289" cy="133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3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10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10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1000"/>
                                        <p:tgtEl>
                                          <p:spTgt spid="5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1000"/>
                                        <p:tgtEl>
                                          <p:spTgt spid="6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1000"/>
                                        <p:tgtEl>
                                          <p:spTgt spid="66"/>
                                        </p:tgtEl>
                                      </p:cBhvr>
                                    </p:animEffect>
                                  </p:childTnLst>
                                </p:cTn>
                              </p:par>
                              <p:par>
                                <p:cTn id="51" presetID="10"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childTnLst>
                                </p:cTn>
                              </p:par>
                              <p:par>
                                <p:cTn id="54" presetID="10" presetClass="entr" presetSubtype="0" fill="hold"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1000"/>
                                        <p:tgtEl>
                                          <p:spTgt spid="64"/>
                                        </p:tgtEl>
                                      </p:cBhvr>
                                    </p:animEffect>
                                  </p:childTnLst>
                                </p:cTn>
                              </p:par>
                              <p:par>
                                <p:cTn id="57" presetID="10" presetClass="entr" presetSubtype="0" fill="hold"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1000"/>
                                        <p:tgtEl>
                                          <p:spTgt spid="7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fade">
                                      <p:cBhvr>
                                        <p:cTn id="62" dur="1000"/>
                                        <p:tgtEl>
                                          <p:spTgt spid="71"/>
                                        </p:tgtEl>
                                      </p:cBhvr>
                                    </p:animEffect>
                                  </p:childTnLst>
                                </p:cTn>
                              </p:par>
                              <p:par>
                                <p:cTn id="63" presetID="10" presetClass="entr" presetSubtype="0"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animEffect transition="in" filter="fade">
                                      <p:cBhvr>
                                        <p:cTn id="65" dur="1000"/>
                                        <p:tgtEl>
                                          <p:spTgt spid="114"/>
                                        </p:tgtEl>
                                      </p:cBhvr>
                                    </p:animEffect>
                                  </p:childTnLst>
                                </p:cTn>
                              </p:par>
                              <p:par>
                                <p:cTn id="66" presetID="10" presetClass="entr" presetSubtype="0" fill="hold" nodeType="withEffect">
                                  <p:stCondLst>
                                    <p:cond delay="0"/>
                                  </p:stCondLst>
                                  <p:childTnLst>
                                    <p:set>
                                      <p:cBhvr>
                                        <p:cTn id="67" dur="1" fill="hold">
                                          <p:stCondLst>
                                            <p:cond delay="0"/>
                                          </p:stCondLst>
                                        </p:cTn>
                                        <p:tgtEl>
                                          <p:spTgt spid="116"/>
                                        </p:tgtEl>
                                        <p:attrNameLst>
                                          <p:attrName>style.visibility</p:attrName>
                                        </p:attrNameLst>
                                      </p:cBhvr>
                                      <p:to>
                                        <p:strVal val="visible"/>
                                      </p:to>
                                    </p:set>
                                    <p:animEffect transition="in" filter="fade">
                                      <p:cBhvr>
                                        <p:cTn id="68" dur="500"/>
                                        <p:tgtEl>
                                          <p:spTgt spid="116"/>
                                        </p:tgtEl>
                                      </p:cBhvr>
                                    </p:animEffect>
                                  </p:childTnLst>
                                </p:cTn>
                              </p:par>
                              <p:par>
                                <p:cTn id="69" presetID="10" presetClass="entr" presetSubtype="0" fill="hold" nodeType="with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fade">
                                      <p:cBhvr>
                                        <p:cTn id="71" dur="1000"/>
                                        <p:tgtEl>
                                          <p:spTgt spid="121"/>
                                        </p:tgtEl>
                                      </p:cBhvr>
                                    </p:animEffect>
                                  </p:childTnLst>
                                </p:cTn>
                              </p:par>
                              <p:par>
                                <p:cTn id="72" presetID="10" presetClass="entr" presetSubtype="0" fill="hold" nodeType="withEffect">
                                  <p:stCondLst>
                                    <p:cond delay="0"/>
                                  </p:stCondLst>
                                  <p:childTnLst>
                                    <p:set>
                                      <p:cBhvr>
                                        <p:cTn id="73" dur="1" fill="hold">
                                          <p:stCondLst>
                                            <p:cond delay="0"/>
                                          </p:stCondLst>
                                        </p:cTn>
                                        <p:tgtEl>
                                          <p:spTgt spid="123"/>
                                        </p:tgtEl>
                                        <p:attrNameLst>
                                          <p:attrName>style.visibility</p:attrName>
                                        </p:attrNameLst>
                                      </p:cBhvr>
                                      <p:to>
                                        <p:strVal val="visible"/>
                                      </p:to>
                                    </p:set>
                                    <p:animEffect transition="in" filter="fade">
                                      <p:cBhvr>
                                        <p:cTn id="74" dur="1000"/>
                                        <p:tgtEl>
                                          <p:spTgt spid="12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9"/>
                                        </p:tgtEl>
                                        <p:attrNameLst>
                                          <p:attrName>style.visibility</p:attrName>
                                        </p:attrNameLst>
                                      </p:cBhvr>
                                      <p:to>
                                        <p:strVal val="visible"/>
                                      </p:to>
                                    </p:set>
                                    <p:animEffect transition="in" filter="fade">
                                      <p:cBhvr>
                                        <p:cTn id="77" dur="1000"/>
                                        <p:tgtEl>
                                          <p:spTgt spid="1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1000"/>
                                        <p:tgtEl>
                                          <p:spTgt spid="7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3"/>
                                        </p:tgtEl>
                                        <p:attrNameLst>
                                          <p:attrName>style.visibility</p:attrName>
                                        </p:attrNameLst>
                                      </p:cBhvr>
                                      <p:to>
                                        <p:strVal val="visible"/>
                                      </p:to>
                                    </p:set>
                                    <p:animEffect transition="in" filter="fade">
                                      <p:cBhvr>
                                        <p:cTn id="90" dur="1000"/>
                                        <p:tgtEl>
                                          <p:spTgt spid="18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8"/>
                                        </p:tgtEl>
                                        <p:attrNameLst>
                                          <p:attrName>style.visibility</p:attrName>
                                        </p:attrNameLst>
                                      </p:cBhvr>
                                      <p:to>
                                        <p:strVal val="visible"/>
                                      </p:to>
                                    </p:set>
                                    <p:animEffect transition="in" filter="fade">
                                      <p:cBhvr>
                                        <p:cTn id="93" dur="1000"/>
                                        <p:tgtEl>
                                          <p:spTgt spid="14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77"/>
                                        </p:tgtEl>
                                        <p:attrNameLst>
                                          <p:attrName>style.visibility</p:attrName>
                                        </p:attrNameLst>
                                      </p:cBhvr>
                                      <p:to>
                                        <p:strVal val="visible"/>
                                      </p:to>
                                    </p:set>
                                    <p:animEffect transition="in" filter="fade">
                                      <p:cBhvr>
                                        <p:cTn id="101" dur="1000"/>
                                        <p:tgtEl>
                                          <p:spTgt spid="177"/>
                                        </p:tgtEl>
                                      </p:cBhvr>
                                    </p:animEffect>
                                  </p:childTnLst>
                                </p:cTn>
                              </p:par>
                              <p:par>
                                <p:cTn id="102" presetID="10" presetClass="entr" presetSubtype="0" fill="hold" nodeType="withEffect">
                                  <p:stCondLst>
                                    <p:cond delay="0"/>
                                  </p:stCondLst>
                                  <p:childTnLst>
                                    <p:set>
                                      <p:cBhvr>
                                        <p:cTn id="103" dur="1" fill="hold">
                                          <p:stCondLst>
                                            <p:cond delay="0"/>
                                          </p:stCondLst>
                                        </p:cTn>
                                        <p:tgtEl>
                                          <p:spTgt spid="179"/>
                                        </p:tgtEl>
                                        <p:attrNameLst>
                                          <p:attrName>style.visibility</p:attrName>
                                        </p:attrNameLst>
                                      </p:cBhvr>
                                      <p:to>
                                        <p:strVal val="visible"/>
                                      </p:to>
                                    </p:set>
                                    <p:animEffect transition="in" filter="fade">
                                      <p:cBhvr>
                                        <p:cTn id="104" dur="1000"/>
                                        <p:tgtEl>
                                          <p:spTgt spid="17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49"/>
                                        </p:tgtEl>
                                        <p:attrNameLst>
                                          <p:attrName>style.visibility</p:attrName>
                                        </p:attrNameLst>
                                      </p:cBhvr>
                                      <p:to>
                                        <p:strVal val="visible"/>
                                      </p:to>
                                    </p:set>
                                    <p:animEffect transition="in" filter="fade">
                                      <p:cBhvr>
                                        <p:cTn id="107" dur="1000"/>
                                        <p:tgtEl>
                                          <p:spTgt spid="14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fade">
                                      <p:cBhvr>
                                        <p:cTn id="110" dur="1000"/>
                                        <p:tgtEl>
                                          <p:spTgt spid="8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135"/>
                                        </p:tgtEl>
                                        <p:attrNameLst>
                                          <p:attrName>style.visibility</p:attrName>
                                        </p:attrNameLst>
                                      </p:cBhvr>
                                      <p:to>
                                        <p:strVal val="visible"/>
                                      </p:to>
                                    </p:set>
                                    <p:animEffect transition="in" filter="fade">
                                      <p:cBhvr>
                                        <p:cTn id="115" dur="1000"/>
                                        <p:tgtEl>
                                          <p:spTgt spid="13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33"/>
                                        </p:tgtEl>
                                        <p:attrNameLst>
                                          <p:attrName>style.visibility</p:attrName>
                                        </p:attrNameLst>
                                      </p:cBhvr>
                                      <p:to>
                                        <p:strVal val="visible"/>
                                      </p:to>
                                    </p:set>
                                    <p:animEffect transition="in" filter="fade">
                                      <p:cBhvr>
                                        <p:cTn id="118" dur="1000"/>
                                        <p:tgtEl>
                                          <p:spTgt spid="133"/>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46"/>
                                        </p:tgtEl>
                                        <p:attrNameLst>
                                          <p:attrName>style.visibility</p:attrName>
                                        </p:attrNameLst>
                                      </p:cBhvr>
                                      <p:to>
                                        <p:strVal val="visible"/>
                                      </p:to>
                                    </p:set>
                                    <p:animEffect transition="in" filter="fade">
                                      <p:cBhvr>
                                        <p:cTn id="123" dur="1000"/>
                                        <p:tgtEl>
                                          <p:spTgt spid="146"/>
                                        </p:tgtEl>
                                      </p:cBhvr>
                                    </p:animEffect>
                                  </p:childTnLst>
                                </p:cTn>
                              </p:par>
                              <p:par>
                                <p:cTn id="124" presetID="10" presetClass="entr" presetSubtype="0" fill="hold" nodeType="withEffect">
                                  <p:stCondLst>
                                    <p:cond delay="0"/>
                                  </p:stCondLst>
                                  <p:childTnLst>
                                    <p:set>
                                      <p:cBhvr>
                                        <p:cTn id="125" dur="1" fill="hold">
                                          <p:stCondLst>
                                            <p:cond delay="0"/>
                                          </p:stCondLst>
                                        </p:cTn>
                                        <p:tgtEl>
                                          <p:spTgt spid="138"/>
                                        </p:tgtEl>
                                        <p:attrNameLst>
                                          <p:attrName>style.visibility</p:attrName>
                                        </p:attrNameLst>
                                      </p:cBhvr>
                                      <p:to>
                                        <p:strVal val="visible"/>
                                      </p:to>
                                    </p:set>
                                    <p:animEffect transition="in" filter="fade">
                                      <p:cBhvr>
                                        <p:cTn id="126" dur="1000"/>
                                        <p:tgtEl>
                                          <p:spTgt spid="13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36"/>
                                        </p:tgtEl>
                                        <p:attrNameLst>
                                          <p:attrName>style.visibility</p:attrName>
                                        </p:attrNameLst>
                                      </p:cBhvr>
                                      <p:to>
                                        <p:strVal val="visible"/>
                                      </p:to>
                                    </p:set>
                                    <p:animEffect transition="in" filter="fade">
                                      <p:cBhvr>
                                        <p:cTn id="129" dur="1000"/>
                                        <p:tgtEl>
                                          <p:spTgt spid="13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209"/>
                                        </p:tgtEl>
                                        <p:attrNameLst>
                                          <p:attrName>style.visibility</p:attrName>
                                        </p:attrNameLst>
                                      </p:cBhvr>
                                      <p:to>
                                        <p:strVal val="visible"/>
                                      </p:to>
                                    </p:set>
                                    <p:animEffect transition="in" filter="fade">
                                      <p:cBhvr>
                                        <p:cTn id="134" dur="1000"/>
                                        <p:tgtEl>
                                          <p:spTgt spid="209"/>
                                        </p:tgtEl>
                                      </p:cBhvr>
                                    </p:animEffect>
                                  </p:childTnLst>
                                </p:cTn>
                              </p:par>
                              <p:par>
                                <p:cTn id="135" presetID="10" presetClass="entr" presetSubtype="0" fill="hold" nodeType="withEffect">
                                  <p:stCondLst>
                                    <p:cond delay="0"/>
                                  </p:stCondLst>
                                  <p:childTnLst>
                                    <p:set>
                                      <p:cBhvr>
                                        <p:cTn id="136" dur="1" fill="hold">
                                          <p:stCondLst>
                                            <p:cond delay="0"/>
                                          </p:stCondLst>
                                        </p:cTn>
                                        <p:tgtEl>
                                          <p:spTgt spid="211"/>
                                        </p:tgtEl>
                                        <p:attrNameLst>
                                          <p:attrName>style.visibility</p:attrName>
                                        </p:attrNameLst>
                                      </p:cBhvr>
                                      <p:to>
                                        <p:strVal val="visible"/>
                                      </p:to>
                                    </p:set>
                                    <p:animEffect transition="in" filter="fade">
                                      <p:cBhvr>
                                        <p:cTn id="137" dur="1000"/>
                                        <p:tgtEl>
                                          <p:spTgt spid="21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47"/>
                                        </p:tgtEl>
                                        <p:attrNameLst>
                                          <p:attrName>style.visibility</p:attrName>
                                        </p:attrNameLst>
                                      </p:cBhvr>
                                      <p:to>
                                        <p:strVal val="visible"/>
                                      </p:to>
                                    </p:set>
                                    <p:animEffect transition="in" filter="fade">
                                      <p:cBhvr>
                                        <p:cTn id="140"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28" grpId="0" animBg="1"/>
      <p:bldP spid="40" grpId="0" animBg="1"/>
      <p:bldP spid="66" grpId="0"/>
      <p:bldP spid="69" grpId="0"/>
      <p:bldP spid="70" grpId="0"/>
      <p:bldP spid="71" grpId="0" animBg="1"/>
      <p:bldP spid="76" grpId="0" animBg="1"/>
      <p:bldP spid="79" grpId="0" animBg="1"/>
      <p:bldP spid="80" grpId="0" animBg="1"/>
      <p:bldP spid="119" grpId="0" animBg="1"/>
      <p:bldP spid="133" grpId="0" animBg="1"/>
      <p:bldP spid="136" grpId="0" animBg="1"/>
      <p:bldP spid="146" grpId="0"/>
      <p:bldP spid="147" grpId="0"/>
      <p:bldP spid="148" grpId="0"/>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0EEB4925-44FA-7844-8B0E-E569E85C9D6F}"/>
              </a:ext>
            </a:extLst>
          </p:cNvPr>
          <p:cNvSpPr>
            <a:spLocks noGrp="1"/>
          </p:cNvSpPr>
          <p:nvPr>
            <p:ph type="body" sz="quarter" idx="13"/>
          </p:nvPr>
        </p:nvSpPr>
        <p:spPr>
          <a:xfrm>
            <a:off x="518182" y="1742489"/>
            <a:ext cx="11177632" cy="4133166"/>
          </a:xfrm>
        </p:spPr>
        <p:txBody>
          <a:bodyPr/>
          <a:lstStyle/>
          <a:p>
            <a:pPr marL="342900" indent="-342900">
              <a:buFont typeface="Wingdings" panose="05000000000000000000" pitchFamily="2" charset="2"/>
              <a:buChar char="q"/>
            </a:pPr>
            <a:r>
              <a:rPr lang="fr-FR" b="1" dirty="0" smtClean="0">
                <a:solidFill>
                  <a:schemeClr val="tx1"/>
                </a:solidFill>
                <a:latin typeface="+mj-lt"/>
              </a:rPr>
              <a:t>	Avis du Médecin Conseil </a:t>
            </a:r>
            <a:r>
              <a:rPr lang="fr-FR" sz="1800" dirty="0" smtClean="0">
                <a:solidFill>
                  <a:schemeClr val="tx1"/>
                </a:solidFill>
                <a:latin typeface="+mj-lt"/>
              </a:rPr>
              <a:t>: Le Médecin Conseil peut statuer sur l’état d’invalidité sans 	demande préalable de l’assuré dans deux situations :</a:t>
            </a:r>
          </a:p>
          <a:p>
            <a:pPr>
              <a:spcAft>
                <a:spcPts val="0"/>
              </a:spcAft>
            </a:pPr>
            <a:r>
              <a:rPr lang="fr-FR" sz="1800" dirty="0">
                <a:solidFill>
                  <a:schemeClr val="tx1"/>
                </a:solidFill>
                <a:latin typeface="+mj-lt"/>
              </a:rPr>
              <a:t>	</a:t>
            </a:r>
            <a:r>
              <a:rPr lang="fr-FR" sz="1800" dirty="0" smtClean="0">
                <a:solidFill>
                  <a:schemeClr val="tx1"/>
                </a:solidFill>
                <a:latin typeface="+mj-lt"/>
              </a:rPr>
              <a:t>- En cours d’indemnisation maladie, c’est-à-dire par </a:t>
            </a:r>
            <a:r>
              <a:rPr lang="fr-FR" sz="1800" b="1" dirty="0" smtClean="0">
                <a:solidFill>
                  <a:schemeClr val="tx1"/>
                </a:solidFill>
                <a:latin typeface="+mj-lt"/>
              </a:rPr>
              <a:t>stabilisation.</a:t>
            </a:r>
          </a:p>
          <a:p>
            <a:pPr>
              <a:spcAft>
                <a:spcPts val="0"/>
              </a:spcAft>
            </a:pPr>
            <a:r>
              <a:rPr lang="fr-FR" sz="1800" b="1" dirty="0">
                <a:solidFill>
                  <a:schemeClr val="tx1"/>
                </a:solidFill>
                <a:latin typeface="+mj-lt"/>
              </a:rPr>
              <a:t>	</a:t>
            </a:r>
            <a:r>
              <a:rPr lang="fr-FR" sz="1800" dirty="0" smtClean="0">
                <a:solidFill>
                  <a:schemeClr val="tx1"/>
                </a:solidFill>
                <a:latin typeface="+mj-lt"/>
              </a:rPr>
              <a:t>- </a:t>
            </a:r>
            <a:r>
              <a:rPr lang="fr-FR" sz="1800" dirty="0" smtClean="0">
                <a:solidFill>
                  <a:schemeClr val="tx1"/>
                </a:solidFill>
                <a:latin typeface="Arial"/>
                <a:cs typeface="Arial"/>
              </a:rPr>
              <a:t>À la fin de la période de trois ans d’indemnisation maladie, c’est-à-dire à </a:t>
            </a:r>
            <a:r>
              <a:rPr lang="fr-FR" sz="1800" b="1" dirty="0" smtClean="0">
                <a:solidFill>
                  <a:schemeClr val="tx1"/>
                </a:solidFill>
                <a:latin typeface="Arial"/>
                <a:cs typeface="Arial"/>
              </a:rPr>
              <a:t>forclusion</a:t>
            </a:r>
            <a:r>
              <a:rPr lang="fr-FR" sz="1800" dirty="0" smtClean="0">
                <a:solidFill>
                  <a:schemeClr val="tx1"/>
                </a:solidFill>
                <a:latin typeface="Arial"/>
                <a:cs typeface="Arial"/>
              </a:rPr>
              <a:t>.</a:t>
            </a:r>
          </a:p>
          <a:p>
            <a:pPr>
              <a:spcAft>
                <a:spcPts val="0"/>
              </a:spcAft>
            </a:pPr>
            <a:r>
              <a:rPr lang="fr-FR" sz="1800" dirty="0" smtClean="0">
                <a:solidFill>
                  <a:schemeClr val="tx1"/>
                </a:solidFill>
                <a:latin typeface="Arial"/>
                <a:cs typeface="Arial"/>
              </a:rPr>
              <a:t>	</a:t>
            </a:r>
          </a:p>
          <a:p>
            <a:pPr>
              <a:spcAft>
                <a:spcPts val="0"/>
              </a:spcAft>
            </a:pPr>
            <a:r>
              <a:rPr lang="fr-FR" sz="1800" dirty="0">
                <a:solidFill>
                  <a:schemeClr val="tx1"/>
                </a:solidFill>
                <a:latin typeface="Arial"/>
                <a:cs typeface="Arial"/>
              </a:rPr>
              <a:t>	</a:t>
            </a:r>
            <a:r>
              <a:rPr lang="fr-FR" sz="1800" dirty="0" smtClean="0">
                <a:solidFill>
                  <a:schemeClr val="tx1"/>
                </a:solidFill>
                <a:latin typeface="Arial"/>
                <a:cs typeface="Arial"/>
              </a:rPr>
              <a:t>L’avis est alors transmis par le Médecin Conseil à la Caisse Primaire d’Assurance Maladie afin que 	</a:t>
            </a:r>
          </a:p>
          <a:p>
            <a:pPr>
              <a:spcAft>
                <a:spcPts val="0"/>
              </a:spcAft>
            </a:pPr>
            <a:r>
              <a:rPr lang="fr-FR" sz="1800" dirty="0">
                <a:solidFill>
                  <a:schemeClr val="tx1"/>
                </a:solidFill>
                <a:latin typeface="Arial"/>
                <a:cs typeface="Arial"/>
              </a:rPr>
              <a:t>	</a:t>
            </a:r>
            <a:r>
              <a:rPr lang="fr-FR" sz="1800" dirty="0" smtClean="0">
                <a:solidFill>
                  <a:schemeClr val="tx1"/>
                </a:solidFill>
                <a:latin typeface="Arial"/>
                <a:cs typeface="Arial"/>
              </a:rPr>
              <a:t>le service invalidité puisse étudier les droits administratifs de l’assuré.</a:t>
            </a:r>
            <a:endParaRPr lang="fr-FR" sz="1800" dirty="0">
              <a:solidFill>
                <a:schemeClr val="tx1"/>
              </a:solidFill>
              <a:latin typeface="Arial"/>
              <a:cs typeface="Arial"/>
            </a:endParaRPr>
          </a:p>
          <a:p>
            <a:pPr>
              <a:spcAft>
                <a:spcPts val="0"/>
              </a:spcAft>
            </a:pPr>
            <a:endParaRPr lang="fr-FR" sz="1800" dirty="0" smtClean="0">
              <a:solidFill>
                <a:schemeClr val="tx1"/>
              </a:solidFill>
              <a:latin typeface="Arial"/>
              <a:cs typeface="Arial"/>
            </a:endParaRPr>
          </a:p>
          <a:p>
            <a:r>
              <a:rPr lang="fr-FR" sz="1800" b="1" dirty="0" smtClean="0">
                <a:solidFill>
                  <a:schemeClr val="tx1"/>
                </a:solidFill>
                <a:latin typeface="Arial"/>
                <a:cs typeface="Arial"/>
              </a:rPr>
              <a:t>	</a:t>
            </a:r>
            <a:endParaRPr lang="fr-FR" sz="1200" b="1" dirty="0" smtClean="0">
              <a:solidFill>
                <a:schemeClr val="tx1"/>
              </a:solidFill>
              <a:latin typeface="+mj-lt"/>
            </a:endParaRPr>
          </a:p>
          <a:p>
            <a:pPr lvl="1" indent="0">
              <a:buNone/>
            </a:pPr>
            <a:endParaRPr lang="fr-FR" sz="1800" dirty="0">
              <a:solidFill>
                <a:schemeClr val="tx1"/>
              </a:solidFill>
              <a:latin typeface="+mj-lt"/>
            </a:endParaRPr>
          </a:p>
          <a:p>
            <a:endParaRPr lang="fr-FR" dirty="0"/>
          </a:p>
        </p:txBody>
      </p:sp>
      <p:sp>
        <p:nvSpPr>
          <p:cNvPr id="2" name="Espace réservé du numéro de diapositive 1">
            <a:extLst>
              <a:ext uri="{FF2B5EF4-FFF2-40B4-BE49-F238E27FC236}">
                <a16:creationId xmlns="" xmlns:a16="http://schemas.microsoft.com/office/drawing/2014/main" id="{AF3D4A5A-7655-D144-8FCA-670E819FA4E7}"/>
              </a:ext>
            </a:extLst>
          </p:cNvPr>
          <p:cNvSpPr>
            <a:spLocks noGrp="1"/>
          </p:cNvSpPr>
          <p:nvPr>
            <p:ph type="sldNum" sz="quarter" idx="15"/>
          </p:nvPr>
        </p:nvSpPr>
        <p:spPr/>
        <p:txBody>
          <a:bodyPr/>
          <a:lstStyle/>
          <a:p>
            <a:fld id="{975A587B-5814-4D9B-9598-FE9CB954CB01}" type="slidenum">
              <a:rPr lang="fr-FR" smtClean="0"/>
              <a:pPr/>
              <a:t>9</a:t>
            </a:fld>
            <a:endParaRPr lang="fr-FR" dirty="0"/>
          </a:p>
        </p:txBody>
      </p:sp>
      <p:sp>
        <p:nvSpPr>
          <p:cNvPr id="5" name="Titre 4">
            <a:extLst>
              <a:ext uri="{FF2B5EF4-FFF2-40B4-BE49-F238E27FC236}">
                <a16:creationId xmlns="" xmlns:a16="http://schemas.microsoft.com/office/drawing/2014/main" id="{AA05C0D2-F044-0A40-AC39-EE9B4B34C007}"/>
              </a:ext>
            </a:extLst>
          </p:cNvPr>
          <p:cNvSpPr>
            <a:spLocks noGrp="1"/>
          </p:cNvSpPr>
          <p:nvPr>
            <p:ph type="title"/>
          </p:nvPr>
        </p:nvSpPr>
        <p:spPr/>
        <p:txBody>
          <a:bodyPr>
            <a:normAutofit/>
          </a:bodyPr>
          <a:lstStyle/>
          <a:p>
            <a:r>
              <a:rPr lang="fr-FR" sz="2400" dirty="0" smtClean="0"/>
              <a:t>Comment et quand faire une demande d’invalidité ?</a:t>
            </a:r>
            <a:endParaRPr lang="fr-FR" sz="2400" dirty="0"/>
          </a:p>
        </p:txBody>
      </p:sp>
    </p:spTree>
    <p:extLst>
      <p:ext uri="{BB962C8B-B14F-4D97-AF65-F5344CB8AC3E}">
        <p14:creationId xmlns:p14="http://schemas.microsoft.com/office/powerpoint/2010/main" val="610879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 PPT AM">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NAM_Template_PowerPoint_v4" id="{26C22B8F-5E05-F14C-9CB3-B37F511AC7C6}" vid="{59AAAB99-C36C-9647-8E13-E76025E32F41}"/>
    </a:ext>
  </a:extLst>
</a:theme>
</file>

<file path=ppt/theme/theme2.xml><?xml version="1.0" encoding="utf-8"?>
<a:theme xmlns:a="http://schemas.openxmlformats.org/drawingml/2006/main" name="1_Masque PPT AM">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NAM_Template_PowerPoint_v4" id="{26C22B8F-5E05-F14C-9CB3-B37F511AC7C6}" vid="{59AAAB99-C36C-9647-8E13-E76025E32F41}"/>
    </a:ext>
  </a:extLst>
</a:theme>
</file>

<file path=ppt/theme/theme3.xml><?xml version="1.0" encoding="utf-8"?>
<a:theme xmlns:a="http://schemas.openxmlformats.org/drawingml/2006/main" name="2_Masque PPT AM">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NAM_Template_PowerPoint_v4" id="{26C22B8F-5E05-F14C-9CB3-B37F511AC7C6}" vid="{59AAAB99-C36C-9647-8E13-E76025E32F41}"/>
    </a:ext>
  </a:extLst>
</a:theme>
</file>

<file path=ppt/theme/theme4.xml><?xml version="1.0" encoding="utf-8"?>
<a:theme xmlns:a="http://schemas.openxmlformats.org/drawingml/2006/main" name="3_Masque PPT AM">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NAM_Template_PowerPoint_v4" id="{26C22B8F-5E05-F14C-9CB3-B37F511AC7C6}" vid="{59AAAB99-C36C-9647-8E13-E76025E32F41}"/>
    </a:ext>
  </a:extLst>
</a:theme>
</file>

<file path=ppt/theme/theme5.xml><?xml version="1.0" encoding="utf-8"?>
<a:theme xmlns:a="http://schemas.openxmlformats.org/drawingml/2006/main" name="4_Masque PPT AM">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NAM_Template_PowerPoint_v4" id="{26C22B8F-5E05-F14C-9CB3-B37F511AC7C6}" vid="{59AAAB99-C36C-9647-8E13-E76025E32F41}"/>
    </a:ext>
  </a:extLst>
</a:theme>
</file>

<file path=ppt/theme/theme6.xml><?xml version="1.0" encoding="utf-8"?>
<a:theme xmlns:a="http://schemas.openxmlformats.org/drawingml/2006/main" name="5_Masque PPT AM">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NAM_Template_PowerPoint_v4" id="{26C22B8F-5E05-F14C-9CB3-B37F511AC7C6}" vid="{59AAAB99-C36C-9647-8E13-E76025E32F41}"/>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Masque PPT AM</Template>
  <TotalTime>1704</TotalTime>
  <Words>2361</Words>
  <Application>Microsoft Office PowerPoint</Application>
  <PresentationFormat>Personnalisé</PresentationFormat>
  <Paragraphs>310</Paragraphs>
  <Slides>43</Slides>
  <Notes>6</Notes>
  <HiddenSlides>0</HiddenSlides>
  <MMClips>0</MMClips>
  <ScaleCrop>false</ScaleCrop>
  <HeadingPairs>
    <vt:vector size="4" baseType="variant">
      <vt:variant>
        <vt:lpstr>Thème</vt:lpstr>
      </vt:variant>
      <vt:variant>
        <vt:i4>6</vt:i4>
      </vt:variant>
      <vt:variant>
        <vt:lpstr>Titres des diapositives</vt:lpstr>
      </vt:variant>
      <vt:variant>
        <vt:i4>43</vt:i4>
      </vt:variant>
    </vt:vector>
  </HeadingPairs>
  <TitlesOfParts>
    <vt:vector size="49" baseType="lpstr">
      <vt:lpstr>Masque PPT AM</vt:lpstr>
      <vt:lpstr>1_Masque PPT AM</vt:lpstr>
      <vt:lpstr>2_Masque PPT AM</vt:lpstr>
      <vt:lpstr>3_Masque PPT AM</vt:lpstr>
      <vt:lpstr>4_Masque PPT AM</vt:lpstr>
      <vt:lpstr>5_Masque PPT AM</vt:lpstr>
      <vt:lpstr>Webinaire invalidité  professionnels du social – cpam de haute-garonne              </vt:lpstr>
      <vt:lpstr>Sommaire</vt:lpstr>
      <vt:lpstr>Présentation PowerPoint</vt:lpstr>
      <vt:lpstr>Une pension d’invalidité, pourquoi ? </vt:lpstr>
      <vt:lpstr>Les conditions d’attribution</vt:lpstr>
      <vt:lpstr>Comment et quand faire une demande d’invalidité ?</vt:lpstr>
      <vt:lpstr>Présentation PowerPoint</vt:lpstr>
      <vt:lpstr>Circuit d’une demande directe de pension d’invalidité</vt:lpstr>
      <vt:lpstr>Comment et quand faire une demande d’invalidité ?</vt:lpstr>
      <vt:lpstr>CIRCUIT d’une pension d’invalidité suite à avis du médecin conseil</vt:lpstr>
      <vt:lpstr>La pension d’invalidité</vt:lpstr>
      <vt:lpstr>Les voies de recours</vt:lpstr>
      <vt:lpstr>La pension d’invalidité</vt:lpstr>
      <vt:lpstr>Présentation PowerPoint</vt:lpstr>
      <vt:lpstr>Les droits</vt:lpstr>
      <vt:lpstr>Les droits </vt:lpstr>
      <vt:lpstr>Les droits </vt:lpstr>
      <vt:lpstr>LES Responsabilités </vt:lpstr>
      <vt:lpstr>La déclaration de ressources</vt:lpstr>
      <vt:lpstr>La déclaration de ressources</vt:lpstr>
      <vt:lpstr>La déclaration de ressources</vt:lpstr>
      <vt:lpstr>La déclaration de ressources</vt:lpstr>
      <vt:lpstr>L’invalidité et le compte ameli</vt:lpstr>
      <vt:lpstr>L’invalidité et le compte ameli</vt:lpstr>
      <vt:lpstr>Focus sur le compte ameli</vt:lpstr>
      <vt:lpstr>L’invalidité et le compte ameli</vt:lpstr>
      <vt:lpstr>L’invalidité et le compte ameli</vt:lpstr>
      <vt:lpstr>Présentation PowerPoint</vt:lpstr>
      <vt:lpstr>Mode de calcul </vt:lpstr>
      <vt:lpstr>Versement et revalorisation</vt:lpstr>
      <vt:lpstr>La fiscalité</vt:lpstr>
      <vt:lpstr>La fiscalité</vt:lpstr>
      <vt:lpstr>Présentation PowerPoint</vt:lpstr>
      <vt:lpstr>Les modifications qui auront un impact sur la pension</vt:lpstr>
      <vt:lpstr>Les modifications qui auront un impact sur La pension</vt:lpstr>
      <vt:lpstr>Les modifications qui auront un impact sur La pension</vt:lpstr>
      <vt:lpstr>Les modifications qui auront un impact sur La pension </vt:lpstr>
      <vt:lpstr>Les modifications qui auront un impact sur La pension </vt:lpstr>
      <vt:lpstr>Les modifications qui auront un impact sur la pension </vt:lpstr>
      <vt:lpstr>Présentation PowerPoint</vt:lpstr>
      <vt:lpstr>L’allocation supplémentaire invalidité </vt:lpstr>
      <vt:lpstr>L’allocation supplémentaire invalidité </vt:lpstr>
      <vt:lpstr>Présentation PowerPoint</vt:lpstr>
    </vt:vector>
  </TitlesOfParts>
  <Company>CNAMTS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PLUSIEURS LIGNES FOND COULEUR  [Arial Bold 41 pt]</dc:title>
  <dc:creator>LARTAUD PORTILLO STEPHANIE (CPAM HAUTES-PYRENEES)</dc:creator>
  <cp:lastModifiedBy>DELERIS STEPHANE</cp:lastModifiedBy>
  <cp:revision>93</cp:revision>
  <dcterms:created xsi:type="dcterms:W3CDTF">2021-10-19T05:40:22Z</dcterms:created>
  <dcterms:modified xsi:type="dcterms:W3CDTF">2021-12-02T11:00:19Z</dcterms:modified>
</cp:coreProperties>
</file>